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3291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Dyer" initials="AD" lastIdx="6" clrIdx="0"/>
  <p:cmAuthor id="2" name="Lesley Cottrell" initials=""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153EA3"/>
    <a:srgbClr val="EAAA00"/>
    <a:srgbClr val="FFCC66"/>
    <a:srgbClr val="517CE9"/>
    <a:srgbClr val="557FE9"/>
    <a:srgbClr val="2259E2"/>
    <a:srgbClr val="4E7AE8"/>
    <a:srgbClr val="7396ED"/>
    <a:srgbClr val="6A8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182" autoAdjust="0"/>
    <p:restoredTop sz="90927" autoAdjust="0"/>
  </p:normalViewPr>
  <p:slideViewPr>
    <p:cSldViewPr>
      <p:cViewPr varScale="1">
        <p:scale>
          <a:sx n="34" d="100"/>
          <a:sy n="34" d="100"/>
        </p:scale>
        <p:origin x="2580" y="96"/>
      </p:cViewPr>
      <p:guideLst>
        <p:guide orient="horz" pos="10368"/>
        <p:guide pos="13824"/>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1" tIns="46586" rIns="93171" bIns="46586" rtlCol="0"/>
          <a:lstStyle>
            <a:lvl1pPr algn="r">
              <a:defRPr sz="1200"/>
            </a:lvl1pPr>
          </a:lstStyle>
          <a:p>
            <a:fld id="{3BAAEEF9-7578-433F-ACA7-67A4266BF312}" type="datetimeFigureOut">
              <a:rPr lang="en-US" smtClean="0"/>
              <a:pPr/>
              <a:t>10/4/2021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1" tIns="46586" rIns="93171"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71" tIns="46586" rIns="93171"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71" tIns="46586" rIns="93171" bIns="46586" rtlCol="0" anchor="b"/>
          <a:lstStyle>
            <a:lvl1pPr algn="r">
              <a:defRPr sz="1200"/>
            </a:lvl1pPr>
          </a:lstStyle>
          <a:p>
            <a:fld id="{09E23624-96B6-4836-88C0-3931AE0DBC0A}" type="slidenum">
              <a:rPr lang="en-US" smtClean="0"/>
              <a:pPr/>
              <a:t>‹#›</a:t>
            </a:fld>
            <a:endParaRPr lang="en-US" dirty="0"/>
          </a:p>
        </p:txBody>
      </p:sp>
    </p:spTree>
    <p:extLst>
      <p:ext uri="{BB962C8B-B14F-4D97-AF65-F5344CB8AC3E}">
        <p14:creationId xmlns:p14="http://schemas.microsoft.com/office/powerpoint/2010/main" val="513956452"/>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9E23624-96B6-4836-88C0-3931AE0DBC0A}" type="slidenum">
              <a:rPr lang="en-US" smtClean="0"/>
              <a:pPr/>
              <a:t>1</a:t>
            </a:fld>
            <a:endParaRPr lang="en-US" dirty="0"/>
          </a:p>
        </p:txBody>
      </p:sp>
    </p:spTree>
    <p:extLst>
      <p:ext uri="{BB962C8B-B14F-4D97-AF65-F5344CB8AC3E}">
        <p14:creationId xmlns:p14="http://schemas.microsoft.com/office/powerpoint/2010/main" val="390774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3A0C1-B108-844B-B66D-78078EABC696}"/>
              </a:ext>
            </a:extLst>
          </p:cNvPr>
          <p:cNvSpPr>
            <a:spLocks noGrp="1"/>
          </p:cNvSpPr>
          <p:nvPr>
            <p:ph type="ctrTitle"/>
          </p:nvPr>
        </p:nvSpPr>
        <p:spPr>
          <a:xfrm>
            <a:off x="5486400" y="5387342"/>
            <a:ext cx="32918400" cy="11460480"/>
          </a:xfrm>
        </p:spPr>
        <p:txBody>
          <a:bodyPr anchor="b"/>
          <a:lstStyle>
            <a:lvl1pPr algn="ctr">
              <a:defRPr sz="21600"/>
            </a:lvl1pPr>
          </a:lstStyle>
          <a:p>
            <a:r>
              <a:rPr lang="en-US"/>
              <a:t>Click to edit Master title style</a:t>
            </a:r>
          </a:p>
        </p:txBody>
      </p:sp>
      <p:sp>
        <p:nvSpPr>
          <p:cNvPr id="3" name="Subtitle 2">
            <a:extLst>
              <a:ext uri="{FF2B5EF4-FFF2-40B4-BE49-F238E27FC236}">
                <a16:creationId xmlns:a16="http://schemas.microsoft.com/office/drawing/2014/main" id="{DA1F7C20-4E04-3F46-AC24-56ED2F49924D}"/>
              </a:ext>
            </a:extLst>
          </p:cNvPr>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p>
        </p:txBody>
      </p:sp>
      <p:sp>
        <p:nvSpPr>
          <p:cNvPr id="4" name="Date Placeholder 3">
            <a:extLst>
              <a:ext uri="{FF2B5EF4-FFF2-40B4-BE49-F238E27FC236}">
                <a16:creationId xmlns:a16="http://schemas.microsoft.com/office/drawing/2014/main" id="{77E02FC1-7B6E-4D43-B1B9-25F055E11D81}"/>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5" name="Footer Placeholder 4">
            <a:extLst>
              <a:ext uri="{FF2B5EF4-FFF2-40B4-BE49-F238E27FC236}">
                <a16:creationId xmlns:a16="http://schemas.microsoft.com/office/drawing/2014/main" id="{08CE626E-58C0-0F4F-BC33-776E8EB108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806DBF-C263-7E4B-92D7-9C764B8029A0}"/>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117992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2898B-3DE3-6945-98E4-BBF55957C1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A23CD1-321B-7648-A3F4-73516CFD8E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8023ED-05D0-F14F-8CA2-C6951BFCB3A6}"/>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5" name="Footer Placeholder 4">
            <a:extLst>
              <a:ext uri="{FF2B5EF4-FFF2-40B4-BE49-F238E27FC236}">
                <a16:creationId xmlns:a16="http://schemas.microsoft.com/office/drawing/2014/main" id="{5FA711C5-0C2F-A646-B2E4-3F4639F3C20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1FA0CBD-E2B0-EE4E-B5BF-98D3A5691323}"/>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424734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794663-F00C-D147-875B-02338052C57B}"/>
              </a:ext>
            </a:extLst>
          </p:cNvPr>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56BBFD-68A0-BC4C-A5C1-0729A6670029}"/>
              </a:ext>
            </a:extLst>
          </p:cNvPr>
          <p:cNvSpPr>
            <a:spLocks noGrp="1"/>
          </p:cNvSpPr>
          <p:nvPr>
            <p:ph type="body" orient="vert" idx="1"/>
          </p:nvPr>
        </p:nvSpPr>
        <p:spPr>
          <a:xfrm>
            <a:off x="3017520"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B7487-6DC9-6649-AE0C-DF9DB6321D31}"/>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5" name="Footer Placeholder 4">
            <a:extLst>
              <a:ext uri="{FF2B5EF4-FFF2-40B4-BE49-F238E27FC236}">
                <a16:creationId xmlns:a16="http://schemas.microsoft.com/office/drawing/2014/main" id="{90418D33-75A8-C449-8691-DED08E07FA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C32319-516F-B844-AC88-338B7F9062F0}"/>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228108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8CB4C-80A0-1442-B5EA-CDC5DA1BA9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F6E5E4-B7DD-C14B-8AFD-B90302B9A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01F301-2749-A44D-B99C-73309E67AF42}"/>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5" name="Footer Placeholder 4">
            <a:extLst>
              <a:ext uri="{FF2B5EF4-FFF2-40B4-BE49-F238E27FC236}">
                <a16:creationId xmlns:a16="http://schemas.microsoft.com/office/drawing/2014/main" id="{BFA8CA93-52D8-724E-B89B-AFEEDD53F6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B903C7-7BBC-1E4D-9FFA-B0BAB68A68D9}"/>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235250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D3FCD-8305-AC4D-B178-5088470F467C}"/>
              </a:ext>
            </a:extLst>
          </p:cNvPr>
          <p:cNvSpPr>
            <a:spLocks noGrp="1"/>
          </p:cNvSpPr>
          <p:nvPr>
            <p:ph type="title"/>
          </p:nvPr>
        </p:nvSpPr>
        <p:spPr>
          <a:xfrm>
            <a:off x="2994660" y="8206745"/>
            <a:ext cx="37856160" cy="13693138"/>
          </a:xfrm>
        </p:spPr>
        <p:txBody>
          <a:bodyPr anchor="b"/>
          <a:lstStyle>
            <a:lvl1pPr>
              <a:defRPr sz="21600"/>
            </a:lvl1pPr>
          </a:lstStyle>
          <a:p>
            <a:r>
              <a:rPr lang="en-US"/>
              <a:t>Click to edit Master title style</a:t>
            </a:r>
          </a:p>
        </p:txBody>
      </p:sp>
      <p:sp>
        <p:nvSpPr>
          <p:cNvPr id="3" name="Text Placeholder 2">
            <a:extLst>
              <a:ext uri="{FF2B5EF4-FFF2-40B4-BE49-F238E27FC236}">
                <a16:creationId xmlns:a16="http://schemas.microsoft.com/office/drawing/2014/main" id="{C4AC429A-0A38-8B43-A0CB-298C32C9049A}"/>
              </a:ext>
            </a:extLst>
          </p:cNvPr>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0C641F-52A9-964A-98BA-F8E5B2A56FB3}"/>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5" name="Footer Placeholder 4">
            <a:extLst>
              <a:ext uri="{FF2B5EF4-FFF2-40B4-BE49-F238E27FC236}">
                <a16:creationId xmlns:a16="http://schemas.microsoft.com/office/drawing/2014/main" id="{670D96E8-8E2A-0142-AF83-5032181CAE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43DB8A-C737-B946-850D-FA6C295921DA}"/>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31874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9DE4E-D65D-D84E-8997-083F5CC139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5949F-EB0D-614A-8F86-C2480A09B3A1}"/>
              </a:ext>
            </a:extLst>
          </p:cNvPr>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EAB0AB-D8DA-FF40-A92F-94BB585C8148}"/>
              </a:ext>
            </a:extLst>
          </p:cNvPr>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83849C-84A3-BA4F-AE2E-91F5FB62BEBD}"/>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6" name="Footer Placeholder 5">
            <a:extLst>
              <a:ext uri="{FF2B5EF4-FFF2-40B4-BE49-F238E27FC236}">
                <a16:creationId xmlns:a16="http://schemas.microsoft.com/office/drawing/2014/main" id="{9AE80AE6-20BD-764E-ABDC-9C75B4E42B4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AC4F84C-DB90-4B4D-95BE-87C7E23CBA88}"/>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295356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9CA9A-E256-E243-BD42-6A11697205AA}"/>
              </a:ext>
            </a:extLst>
          </p:cNvPr>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1BC12A-A4E3-784D-B1FE-5308F0FC32A5}"/>
              </a:ext>
            </a:extLst>
          </p:cNvPr>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a:extLst>
              <a:ext uri="{FF2B5EF4-FFF2-40B4-BE49-F238E27FC236}">
                <a16:creationId xmlns:a16="http://schemas.microsoft.com/office/drawing/2014/main" id="{20C9DC2D-0293-D442-A032-46A7D7F3FB9B}"/>
              </a:ext>
            </a:extLst>
          </p:cNvPr>
          <p:cNvSpPr>
            <a:spLocks noGrp="1"/>
          </p:cNvSpPr>
          <p:nvPr>
            <p:ph sz="half" idx="2"/>
          </p:nvPr>
        </p:nvSpPr>
        <p:spPr>
          <a:xfrm>
            <a:off x="3023239"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58B9C7-CFA5-B847-8481-71C2A6B16E2C}"/>
              </a:ext>
            </a:extLst>
          </p:cNvPr>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a:extLst>
              <a:ext uri="{FF2B5EF4-FFF2-40B4-BE49-F238E27FC236}">
                <a16:creationId xmlns:a16="http://schemas.microsoft.com/office/drawing/2014/main" id="{603C18C9-FDE9-4D49-92CD-E18522989E2B}"/>
              </a:ext>
            </a:extLst>
          </p:cNvPr>
          <p:cNvSpPr>
            <a:spLocks noGrp="1"/>
          </p:cNvSpPr>
          <p:nvPr>
            <p:ph sz="quarter" idx="4"/>
          </p:nvPr>
        </p:nvSpPr>
        <p:spPr>
          <a:xfrm>
            <a:off x="22219920"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C1F4C0-B5D1-3F41-A7D8-3A4689A6D5EF}"/>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8" name="Footer Placeholder 7">
            <a:extLst>
              <a:ext uri="{FF2B5EF4-FFF2-40B4-BE49-F238E27FC236}">
                <a16:creationId xmlns:a16="http://schemas.microsoft.com/office/drawing/2014/main" id="{218DF4ED-2793-8B4C-AE86-F8109A98CD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1C1950A-49AC-9240-8BBC-830B6A168ECC}"/>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552383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C16B3-2CF8-5644-B559-7DFFAF2849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61060A-9403-1743-B546-F923680BCC40}"/>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4" name="Footer Placeholder 3">
            <a:extLst>
              <a:ext uri="{FF2B5EF4-FFF2-40B4-BE49-F238E27FC236}">
                <a16:creationId xmlns:a16="http://schemas.microsoft.com/office/drawing/2014/main" id="{84CC1000-B488-5C4B-9384-E8A9AEA60AD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2A3FCDD-EFAB-0146-8821-A356C0B255B9}"/>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364758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C30B8-7B16-4140-9732-FD011091B327}"/>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3" name="Footer Placeholder 2">
            <a:extLst>
              <a:ext uri="{FF2B5EF4-FFF2-40B4-BE49-F238E27FC236}">
                <a16:creationId xmlns:a16="http://schemas.microsoft.com/office/drawing/2014/main" id="{DFE4B6AD-73B6-7A42-9864-2836A04864E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2B4808E-F003-5041-905F-3C81D5FF6F15}"/>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2367860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9BBD-F976-2F46-B149-81017CD6C80E}"/>
              </a:ext>
            </a:extLst>
          </p:cNvPr>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Content Placeholder 2">
            <a:extLst>
              <a:ext uri="{FF2B5EF4-FFF2-40B4-BE49-F238E27FC236}">
                <a16:creationId xmlns:a16="http://schemas.microsoft.com/office/drawing/2014/main" id="{1803266F-550D-5743-9723-6E075B1346F3}"/>
              </a:ext>
            </a:extLst>
          </p:cNvPr>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B059D-F315-1B46-9281-C5286D1AD74D}"/>
              </a:ext>
            </a:extLst>
          </p:cNvPr>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a:extLst>
              <a:ext uri="{FF2B5EF4-FFF2-40B4-BE49-F238E27FC236}">
                <a16:creationId xmlns:a16="http://schemas.microsoft.com/office/drawing/2014/main" id="{6A9D0973-22EA-934C-B74D-8E93D5378D05}"/>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6" name="Footer Placeholder 5">
            <a:extLst>
              <a:ext uri="{FF2B5EF4-FFF2-40B4-BE49-F238E27FC236}">
                <a16:creationId xmlns:a16="http://schemas.microsoft.com/office/drawing/2014/main" id="{05CA5262-4E2C-2F41-BC50-E7B5E09CFC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7BCA8A-5EA3-6744-A422-4D1DD465BBC7}"/>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237163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B876-E0CA-BA4D-ABF0-D6D519AA4A44}"/>
              </a:ext>
            </a:extLst>
          </p:cNvPr>
          <p:cNvSpPr>
            <a:spLocks noGrp="1"/>
          </p:cNvSpPr>
          <p:nvPr>
            <p:ph type="title"/>
          </p:nvPr>
        </p:nvSpPr>
        <p:spPr>
          <a:xfrm>
            <a:off x="3023239" y="2194560"/>
            <a:ext cx="14156053" cy="7680960"/>
          </a:xfrm>
        </p:spPr>
        <p:txBody>
          <a:bodyPr anchor="b"/>
          <a:lstStyle>
            <a:lvl1pPr>
              <a:defRPr sz="11520"/>
            </a:lvl1pPr>
          </a:lstStyle>
          <a:p>
            <a:r>
              <a:rPr lang="en-US"/>
              <a:t>Click to edit Master title style</a:t>
            </a:r>
          </a:p>
        </p:txBody>
      </p:sp>
      <p:sp>
        <p:nvSpPr>
          <p:cNvPr id="3" name="Picture Placeholder 2">
            <a:extLst>
              <a:ext uri="{FF2B5EF4-FFF2-40B4-BE49-F238E27FC236}">
                <a16:creationId xmlns:a16="http://schemas.microsoft.com/office/drawing/2014/main" id="{61D5F974-9976-8F42-975F-C6ECA8D2691D}"/>
              </a:ext>
            </a:extLst>
          </p:cNvPr>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dirty="0"/>
          </a:p>
        </p:txBody>
      </p:sp>
      <p:sp>
        <p:nvSpPr>
          <p:cNvPr id="4" name="Text Placeholder 3">
            <a:extLst>
              <a:ext uri="{FF2B5EF4-FFF2-40B4-BE49-F238E27FC236}">
                <a16:creationId xmlns:a16="http://schemas.microsoft.com/office/drawing/2014/main" id="{8385DA9F-9F22-F341-AB0B-D2A23BE9AF5F}"/>
              </a:ext>
            </a:extLst>
          </p:cNvPr>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a:extLst>
              <a:ext uri="{FF2B5EF4-FFF2-40B4-BE49-F238E27FC236}">
                <a16:creationId xmlns:a16="http://schemas.microsoft.com/office/drawing/2014/main" id="{91C2097A-53BA-284D-A837-0DDE46CBD8A7}"/>
              </a:ext>
            </a:extLst>
          </p:cNvPr>
          <p:cNvSpPr>
            <a:spLocks noGrp="1"/>
          </p:cNvSpPr>
          <p:nvPr>
            <p:ph type="dt" sz="half" idx="10"/>
          </p:nvPr>
        </p:nvSpPr>
        <p:spPr/>
        <p:txBody>
          <a:bodyPr/>
          <a:lstStyle/>
          <a:p>
            <a:fld id="{24E1524C-2386-4A77-AA3F-47DF77D98E67}" type="datetimeFigureOut">
              <a:rPr lang="en-US" smtClean="0"/>
              <a:pPr/>
              <a:t>10/4/2021</a:t>
            </a:fld>
            <a:endParaRPr lang="en-US" dirty="0"/>
          </a:p>
        </p:txBody>
      </p:sp>
      <p:sp>
        <p:nvSpPr>
          <p:cNvPr id="6" name="Footer Placeholder 5">
            <a:extLst>
              <a:ext uri="{FF2B5EF4-FFF2-40B4-BE49-F238E27FC236}">
                <a16:creationId xmlns:a16="http://schemas.microsoft.com/office/drawing/2014/main" id="{4F179DD6-3B0D-A245-951F-55CFC606B3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A5A029-75AF-E34A-BD63-E584066A6E8A}"/>
              </a:ext>
            </a:extLst>
          </p:cNvPr>
          <p:cNvSpPr>
            <a:spLocks noGrp="1"/>
          </p:cNvSpPr>
          <p:nvPr>
            <p:ph type="sldNum" sz="quarter" idx="12"/>
          </p:nvPr>
        </p:nvSpPr>
        <p:spPr/>
        <p:txBody>
          <a:body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391594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CA9FBA-8A79-984F-910A-4345C40EC758}"/>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76ACC6-1640-F146-863B-67DCBCE7DE78}"/>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413509-CEB1-6F41-8247-5172EC543590}"/>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24E1524C-2386-4A77-AA3F-47DF77D98E67}" type="datetimeFigureOut">
              <a:rPr lang="en-US" smtClean="0"/>
              <a:pPr/>
              <a:t>10/4/2021</a:t>
            </a:fld>
            <a:endParaRPr lang="en-US" dirty="0"/>
          </a:p>
        </p:txBody>
      </p:sp>
      <p:sp>
        <p:nvSpPr>
          <p:cNvPr id="5" name="Footer Placeholder 4">
            <a:extLst>
              <a:ext uri="{FF2B5EF4-FFF2-40B4-BE49-F238E27FC236}">
                <a16:creationId xmlns:a16="http://schemas.microsoft.com/office/drawing/2014/main" id="{1D34E114-4814-6348-8C37-54B30EE054FE}"/>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AE6B499-599B-0F45-BC4C-CE6988B94055}"/>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47C0857A-08FC-4098-8B90-E25E1691C69A}" type="slidenum">
              <a:rPr lang="en-US" smtClean="0"/>
              <a:pPr/>
              <a:t>‹#›</a:t>
            </a:fld>
            <a:endParaRPr lang="en-US" dirty="0"/>
          </a:p>
        </p:txBody>
      </p:sp>
    </p:spTree>
    <p:extLst>
      <p:ext uri="{BB962C8B-B14F-4D97-AF65-F5344CB8AC3E}">
        <p14:creationId xmlns:p14="http://schemas.microsoft.com/office/powerpoint/2010/main" val="2043614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cid:84539e4d-80d8-4b28-b945-1f8b9b142e7d@namprd05.prod.outlook.com" TargetMode="External"/><Relationship Id="rId3" Type="http://schemas.openxmlformats.org/officeDocument/2006/relationships/image" Target="../media/image1.gif"/><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http://blackboard.neu.edu/images/spacer.gi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 name="Rectangle 1318"/>
          <p:cNvSpPr>
            <a:spLocks noChangeArrowheads="1"/>
          </p:cNvSpPr>
          <p:nvPr/>
        </p:nvSpPr>
        <p:spPr bwMode="auto">
          <a:xfrm>
            <a:off x="20863957" y="2765823"/>
            <a:ext cx="182024" cy="1414451"/>
          </a:xfrm>
          <a:prstGeom prst="rect">
            <a:avLst/>
          </a:prstGeom>
          <a:noFill/>
          <a:ln w="88900" cmpd="tri">
            <a:noFill/>
            <a:miter lim="800000"/>
            <a:headEnd/>
            <a:tailEnd/>
          </a:ln>
        </p:spPr>
        <p:txBody>
          <a:bodyPr wrap="none" lIns="90132" tIns="45066" rIns="90132" bIns="45066">
            <a:spAutoFit/>
          </a:bodyPr>
          <a:lstStyle/>
          <a:p>
            <a:endParaRPr lang="en-US" dirty="0">
              <a:latin typeface="Arial"/>
              <a:cs typeface="Arial"/>
            </a:endParaRPr>
          </a:p>
        </p:txBody>
      </p:sp>
      <p:pic>
        <p:nvPicPr>
          <p:cNvPr id="31" name="Picture 1290" descr="Question 12 text"/>
          <p:cNvPicPr>
            <a:picLocks noChangeAspect="1" noChangeArrowheads="1"/>
          </p:cNvPicPr>
          <p:nvPr/>
        </p:nvPicPr>
        <p:blipFill>
          <a:blip r:embed="rId3" r:link="rId4" cstate="print"/>
          <a:srcRect/>
          <a:stretch>
            <a:fillRect/>
          </a:stretch>
        </p:blipFill>
        <p:spPr bwMode="auto">
          <a:xfrm>
            <a:off x="18943528" y="2765823"/>
            <a:ext cx="7143" cy="9526"/>
          </a:xfrm>
          <a:prstGeom prst="rect">
            <a:avLst/>
          </a:prstGeom>
          <a:noFill/>
          <a:ln w="9525">
            <a:noFill/>
            <a:miter lim="800000"/>
            <a:headEnd/>
            <a:tailEnd/>
          </a:ln>
        </p:spPr>
      </p:pic>
      <p:sp>
        <p:nvSpPr>
          <p:cNvPr id="56" name="TextBox 55"/>
          <p:cNvSpPr txBox="1"/>
          <p:nvPr/>
        </p:nvSpPr>
        <p:spPr>
          <a:xfrm>
            <a:off x="0" y="48055"/>
            <a:ext cx="43891200" cy="4170372"/>
          </a:xfrm>
          <a:prstGeom prst="rect">
            <a:avLst/>
          </a:prstGeom>
          <a:solidFill>
            <a:srgbClr val="002855"/>
          </a:solidFill>
          <a:ln>
            <a:noFill/>
          </a:ln>
        </p:spPr>
        <p:txBody>
          <a:bodyPr wrap="square" rtlCol="0" anchor="t">
            <a:spAutoFit/>
          </a:bodyPr>
          <a:lstStyle/>
          <a:p>
            <a:pPr algn="ctr"/>
            <a:r>
              <a:rPr lang="en-US" sz="6000" b="1" i="1" dirty="0">
                <a:solidFill>
                  <a:schemeClr val="bg1"/>
                </a:solidFill>
                <a:latin typeface="Arial" panose="020B0604020202020204" pitchFamily="34" charset="0"/>
                <a:cs typeface="Arial" panose="020B0604020202020204" pitchFamily="34" charset="0"/>
              </a:rPr>
              <a:t>Developing and Adapting an Art Therapy Mask Creation Intervention for Individuals with Traumatic Brain Injury Across Clinical and Non-clinical Settings</a:t>
            </a:r>
            <a:endParaRPr lang="en-US" sz="6000" i="1" dirty="0">
              <a:solidFill>
                <a:schemeClr val="bg1"/>
              </a:solidFill>
              <a:latin typeface="Open Sans"/>
            </a:endParaRPr>
          </a:p>
          <a:p>
            <a:pPr algn="ctr"/>
            <a:r>
              <a:rPr lang="en-US" sz="2900" i="1" dirty="0">
                <a:solidFill>
                  <a:schemeClr val="bg1"/>
                </a:solidFill>
                <a:latin typeface="Arial" panose="020B0604020202020204" pitchFamily="34" charset="0"/>
                <a:cs typeface="Arial" panose="020B0604020202020204" pitchFamily="34" charset="0"/>
              </a:rPr>
              <a:t>Stephen Heck</a:t>
            </a:r>
            <a:r>
              <a:rPr lang="en-US" sz="2900" i="1" dirty="0">
                <a:solidFill>
                  <a:schemeClr val="bg1"/>
                </a:solidFill>
                <a:latin typeface="Arial"/>
                <a:cs typeface="Arial"/>
              </a:rPr>
              <a:t>, M.Res, M.A</a:t>
            </a:r>
            <a:r>
              <a:rPr lang="en-US" sz="2900" i="1" baseline="30000" dirty="0">
                <a:solidFill>
                  <a:schemeClr val="bg1"/>
                </a:solidFill>
                <a:latin typeface="Arial"/>
                <a:cs typeface="Arial"/>
              </a:rPr>
              <a:t>1</a:t>
            </a:r>
            <a:r>
              <a:rPr lang="en-US" sz="2900" i="1" dirty="0">
                <a:solidFill>
                  <a:schemeClr val="bg1"/>
                </a:solidFill>
                <a:latin typeface="Arial"/>
                <a:cs typeface="Arial"/>
              </a:rPr>
              <a:t>, </a:t>
            </a:r>
            <a:r>
              <a:rPr lang="en-US" sz="2900" i="1" baseline="30000" dirty="0">
                <a:solidFill>
                  <a:schemeClr val="bg1"/>
                </a:solidFill>
                <a:latin typeface="Arial"/>
                <a:cs typeface="Arial"/>
              </a:rPr>
              <a:t> </a:t>
            </a:r>
            <a:r>
              <a:rPr lang="en-US" sz="2900" i="1" dirty="0">
                <a:solidFill>
                  <a:schemeClr val="bg1"/>
                </a:solidFill>
                <a:latin typeface="Arial"/>
                <a:cs typeface="Arial"/>
              </a:rPr>
              <a:t>Lesley Cottrell, PhD</a:t>
            </a:r>
            <a:r>
              <a:rPr lang="en-US" sz="2900" i="1" baseline="30000" dirty="0">
                <a:solidFill>
                  <a:schemeClr val="bg1"/>
                </a:solidFill>
                <a:latin typeface="Arial"/>
                <a:cs typeface="Arial"/>
              </a:rPr>
              <a:t>2</a:t>
            </a:r>
            <a:r>
              <a:rPr lang="en-US" sz="2900" i="1" dirty="0">
                <a:solidFill>
                  <a:schemeClr val="bg1"/>
                </a:solidFill>
                <a:latin typeface="Arial"/>
                <a:cs typeface="Arial"/>
              </a:rPr>
              <a:t>,</a:t>
            </a:r>
            <a:r>
              <a:rPr lang="en-US" sz="2900" i="1" baseline="30000" dirty="0">
                <a:solidFill>
                  <a:schemeClr val="bg1"/>
                </a:solidFill>
                <a:latin typeface="Arial"/>
                <a:cs typeface="Arial"/>
              </a:rPr>
              <a:t> </a:t>
            </a:r>
            <a:r>
              <a:rPr lang="en-US" sz="2900" i="1" dirty="0">
                <a:solidFill>
                  <a:schemeClr val="bg1"/>
                </a:solidFill>
                <a:latin typeface="Arial"/>
                <a:cs typeface="Arial"/>
              </a:rPr>
              <a:t>Danielle Davidov</a:t>
            </a:r>
            <a:r>
              <a:rPr lang="en-US" sz="2900" i="1" baseline="30000" dirty="0">
                <a:solidFill>
                  <a:schemeClr val="bg1"/>
                </a:solidFill>
                <a:latin typeface="Arial"/>
                <a:cs typeface="Arial"/>
              </a:rPr>
              <a:t>3</a:t>
            </a:r>
            <a:r>
              <a:rPr lang="en-US" sz="2900" i="1" dirty="0">
                <a:solidFill>
                  <a:schemeClr val="bg1"/>
                </a:solidFill>
                <a:latin typeface="Arial"/>
                <a:cs typeface="Arial"/>
              </a:rPr>
              <a:t>, Christa Lilly</a:t>
            </a:r>
            <a:r>
              <a:rPr lang="en-US" sz="2900" i="1" baseline="30000" dirty="0">
                <a:solidFill>
                  <a:schemeClr val="bg1"/>
                </a:solidFill>
                <a:latin typeface="Arial"/>
                <a:cs typeface="Arial"/>
              </a:rPr>
              <a:t>4</a:t>
            </a:r>
            <a:r>
              <a:rPr lang="en-US" sz="2900" i="1" dirty="0">
                <a:solidFill>
                  <a:schemeClr val="bg1"/>
                </a:solidFill>
                <a:latin typeface="Arial"/>
                <a:cs typeface="Arial"/>
              </a:rPr>
              <a:t>, Sara Landes</a:t>
            </a:r>
            <a:r>
              <a:rPr lang="en-US" sz="2900" i="1" baseline="30000" dirty="0">
                <a:solidFill>
                  <a:schemeClr val="bg1"/>
                </a:solidFill>
                <a:latin typeface="Arial"/>
                <a:cs typeface="Arial"/>
              </a:rPr>
              <a:t>5</a:t>
            </a:r>
            <a:br>
              <a:rPr lang="en-US" sz="2900" i="1" dirty="0">
                <a:solidFill>
                  <a:schemeClr val="bg1"/>
                </a:solidFill>
                <a:latin typeface="Arial"/>
                <a:cs typeface="Arial"/>
              </a:rPr>
            </a:br>
            <a:r>
              <a:rPr lang="en-US" sz="2900" i="1" dirty="0">
                <a:solidFill>
                  <a:schemeClr val="bg1"/>
                </a:solidFill>
                <a:latin typeface="Arial"/>
                <a:cs typeface="Arial"/>
              </a:rPr>
              <a:t>(1) West Virginia University, Center for Excellence in Disabilities, Health, Morgantown, WV, (2) West Virginia University, Department of Pediatrics and Center for Excellence in Disabilities, Morgantown, WV, </a:t>
            </a:r>
          </a:p>
          <a:p>
            <a:pPr algn="ctr"/>
            <a:r>
              <a:rPr lang="en-US" sz="2900" i="1" dirty="0">
                <a:solidFill>
                  <a:schemeClr val="bg1"/>
                </a:solidFill>
                <a:latin typeface="Arial"/>
                <a:cs typeface="Arial"/>
              </a:rPr>
              <a:t>(3) West Virginia University, Social and Behavioral Sciences, Morgantown, WV,(4) West Virginia University, Epidemiology and Biostatistics, Morgantown, WV, </a:t>
            </a:r>
          </a:p>
          <a:p>
            <a:pPr algn="ctr"/>
            <a:r>
              <a:rPr lang="en-US" sz="2900" i="1" dirty="0">
                <a:solidFill>
                  <a:schemeClr val="bg1"/>
                </a:solidFill>
                <a:latin typeface="Arial"/>
                <a:cs typeface="Arial"/>
              </a:rPr>
              <a:t>(5) University of Arkansas for Medical Sciences, Department of Psychiatry and </a:t>
            </a:r>
          </a:p>
          <a:p>
            <a:pPr algn="ctr"/>
            <a:r>
              <a:rPr lang="en-US" sz="2900" dirty="0">
                <a:solidFill>
                  <a:schemeClr val="bg1"/>
                </a:solidFill>
                <a:latin typeface="Arial"/>
                <a:ea typeface="Arial" charset="0"/>
                <a:cs typeface="Arial"/>
              </a:rPr>
              <a:t>South Central Mental Illness Research Education and Clinical Center Behavioral Health QUERI, Little Rock, AK</a:t>
            </a:r>
          </a:p>
        </p:txBody>
      </p:sp>
      <p:sp>
        <p:nvSpPr>
          <p:cNvPr id="32" name="TextBox 31"/>
          <p:cNvSpPr txBox="1"/>
          <p:nvPr/>
        </p:nvSpPr>
        <p:spPr>
          <a:xfrm>
            <a:off x="685800" y="5620679"/>
            <a:ext cx="11856663" cy="6822380"/>
          </a:xfrm>
          <a:prstGeom prst="rect">
            <a:avLst/>
          </a:prstGeom>
          <a:noFill/>
        </p:spPr>
        <p:txBody>
          <a:bodyPr wrap="square" rtlCol="0" anchor="t">
            <a:spAutoFit/>
          </a:bodyPr>
          <a:lstStyle/>
          <a:p>
            <a:pPr marL="457200"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Traumatic brain injury (TBI) is a growing public health concern that costs the United States approximately 76.5 billion dollars a year in direct and indirect medical costs.  </a:t>
            </a:r>
          </a:p>
          <a:p>
            <a:pPr marL="457200"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There is a need for complementary evidence-based approaches to improve people's health and quality of life with TBI.</a:t>
            </a:r>
          </a:p>
          <a:p>
            <a:pPr marL="457200"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Art therapy mask creation (ATMC) is such an intervention. Creating a mask provides benefits, including </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1) a way to see oneself as an individual, in a relationship, and within the community and larger society; and </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2) a means of re-establishing self-identity through connection and representation of the masks to their own identities.</a:t>
            </a:r>
            <a:endParaRPr lang="en-US" sz="3200" b="1" baseline="30000" dirty="0">
              <a:solidFill>
                <a:schemeClr val="bg1"/>
              </a:solidFill>
              <a:latin typeface="Arial" panose="020B0604020202020204" pitchFamily="34" charset="0"/>
              <a:ea typeface="Helvetica" charset="0"/>
              <a:cs typeface="Arial" panose="020B0604020202020204" pitchFamily="34" charset="0"/>
            </a:endParaRPr>
          </a:p>
          <a:p>
            <a:endParaRPr lang="en-US" sz="3200" b="1" baseline="30000" dirty="0">
              <a:solidFill>
                <a:schemeClr val="bg1"/>
              </a:solidFill>
              <a:latin typeface="Arial" panose="020B0604020202020204" pitchFamily="34" charset="0"/>
              <a:ea typeface="Helvetica" charset="0"/>
              <a:cs typeface="Arial" panose="020B0604020202020204" pitchFamily="34" charset="0"/>
            </a:endParaRPr>
          </a:p>
        </p:txBody>
      </p:sp>
      <p:sp>
        <p:nvSpPr>
          <p:cNvPr id="23" name="Text Box 2346"/>
          <p:cNvSpPr txBox="1">
            <a:spLocks noChangeArrowheads="1"/>
          </p:cNvSpPr>
          <p:nvPr/>
        </p:nvSpPr>
        <p:spPr bwMode="auto">
          <a:xfrm>
            <a:off x="838200" y="4343400"/>
            <a:ext cx="11887200" cy="829676"/>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Background</a:t>
            </a:r>
          </a:p>
        </p:txBody>
      </p:sp>
      <p:sp>
        <p:nvSpPr>
          <p:cNvPr id="37" name="TextBox 27"/>
          <p:cNvSpPr txBox="1">
            <a:spLocks noChangeArrowheads="1"/>
          </p:cNvSpPr>
          <p:nvPr/>
        </p:nvSpPr>
        <p:spPr bwMode="auto">
          <a:xfrm>
            <a:off x="28727399" y="27629827"/>
            <a:ext cx="14401800" cy="4678973"/>
          </a:xfrm>
          <a:prstGeom prst="rect">
            <a:avLst/>
          </a:prstGeom>
          <a:noFill/>
          <a:ln w="9525">
            <a:noFill/>
            <a:miter lim="800000"/>
            <a:headEnd/>
            <a:tailEnd/>
          </a:ln>
        </p:spPr>
        <p:txBody>
          <a:bodyPr wrap="square" lIns="61721" tIns="30861" rIns="61721" bIns="30861">
            <a:spAutoFit/>
          </a:bodyPr>
          <a:lstStyle/>
          <a:p>
            <a:pPr marL="457200" indent="-457200">
              <a:buFont typeface="Arial" panose="020B0604020202020204" pitchFamily="34" charset="0"/>
              <a:buChar char="•"/>
            </a:pPr>
            <a:r>
              <a:rPr lang="en-US" sz="3000" dirty="0">
                <a:solidFill>
                  <a:schemeClr val="tx2"/>
                </a:solidFill>
                <a:latin typeface="Arial"/>
                <a:cs typeface="Arial"/>
              </a:rPr>
              <a:t>Toolkit is completed. It provides the necessary steps a facilitator would need to prepare, implement, and evaluate the ATMC in both clinical and non-clinical settings.</a:t>
            </a:r>
          </a:p>
          <a:p>
            <a:pPr marL="457200" indent="-457200">
              <a:buFont typeface="Arial" panose="020B0604020202020204" pitchFamily="34" charset="0"/>
              <a:buChar char="•"/>
            </a:pPr>
            <a:r>
              <a:rPr lang="en-US" sz="3000" dirty="0">
                <a:solidFill>
                  <a:schemeClr val="tx2"/>
                </a:solidFill>
                <a:latin typeface="Arial"/>
                <a:cs typeface="Arial"/>
              </a:rPr>
              <a:t>Toolkit includes:</a:t>
            </a:r>
          </a:p>
          <a:p>
            <a:pPr marL="914400" lvl="1" indent="-457200">
              <a:buFont typeface="Arial" panose="020B0604020202020204" pitchFamily="34" charset="0"/>
              <a:buChar char="•"/>
            </a:pPr>
            <a:r>
              <a:rPr lang="en-US" sz="3000" dirty="0">
                <a:solidFill>
                  <a:schemeClr val="tx2"/>
                </a:solidFill>
                <a:latin typeface="Arial"/>
                <a:cs typeface="Arial"/>
              </a:rPr>
              <a:t>Educational materials and recommendations for implementation in a variety of settings.</a:t>
            </a:r>
          </a:p>
          <a:p>
            <a:pPr marL="914400" lvl="1" indent="-457200">
              <a:buFont typeface="Arial" panose="020B0604020202020204" pitchFamily="34" charset="0"/>
              <a:buChar char="•"/>
            </a:pPr>
            <a:r>
              <a:rPr lang="en-US" sz="3000" dirty="0">
                <a:solidFill>
                  <a:schemeClr val="tx2"/>
                </a:solidFill>
                <a:latin typeface="Arial"/>
                <a:cs typeface="Arial"/>
              </a:rPr>
              <a:t>Instructional materials to provide to people with TBIs, caregivers, and professionals with guidelines to complete the activity.</a:t>
            </a:r>
          </a:p>
          <a:p>
            <a:pPr marL="914400" lvl="1" indent="-457200">
              <a:buFont typeface="Arial" panose="020B0604020202020204" pitchFamily="34" charset="0"/>
              <a:buChar char="•"/>
            </a:pPr>
            <a:r>
              <a:rPr lang="en-US" sz="3000" dirty="0">
                <a:solidFill>
                  <a:schemeClr val="tx2"/>
                </a:solidFill>
                <a:latin typeface="Arial"/>
                <a:cs typeface="Arial"/>
              </a:rPr>
              <a:t>A review of logistical challenges with potential solutions.</a:t>
            </a:r>
          </a:p>
          <a:p>
            <a:pPr marL="914400" lvl="1" indent="-457200">
              <a:buFont typeface="Arial" panose="020B0604020202020204" pitchFamily="34" charset="0"/>
              <a:buChar char="•"/>
            </a:pPr>
            <a:r>
              <a:rPr lang="en-US" sz="3000" dirty="0">
                <a:solidFill>
                  <a:schemeClr val="tx2"/>
                </a:solidFill>
                <a:latin typeface="Arial"/>
                <a:cs typeface="Arial"/>
              </a:rPr>
              <a:t>Identification of potential environmental and specialized tools</a:t>
            </a:r>
          </a:p>
        </p:txBody>
      </p:sp>
      <p:sp>
        <p:nvSpPr>
          <p:cNvPr id="47" name="Text Box 2346"/>
          <p:cNvSpPr txBox="1">
            <a:spLocks noChangeArrowheads="1"/>
          </p:cNvSpPr>
          <p:nvPr/>
        </p:nvSpPr>
        <p:spPr bwMode="auto">
          <a:xfrm>
            <a:off x="28645934" y="26594291"/>
            <a:ext cx="14401800" cy="850392"/>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Conclusions</a:t>
            </a:r>
          </a:p>
        </p:txBody>
      </p:sp>
      <p:pic>
        <p:nvPicPr>
          <p:cNvPr id="48"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1982617" y="30585133"/>
            <a:ext cx="8910962" cy="1490682"/>
          </a:xfrm>
          <a:prstGeom prst="rect">
            <a:avLst/>
          </a:prstGeom>
          <a:ln>
            <a:noFill/>
          </a:ln>
          <a:effectLst/>
        </p:spPr>
      </p:pic>
      <p:sp>
        <p:nvSpPr>
          <p:cNvPr id="42" name="Text Box 2346"/>
          <p:cNvSpPr txBox="1">
            <a:spLocks noChangeArrowheads="1"/>
          </p:cNvSpPr>
          <p:nvPr/>
        </p:nvSpPr>
        <p:spPr bwMode="auto">
          <a:xfrm>
            <a:off x="13355524" y="30619446"/>
            <a:ext cx="14310360" cy="832104"/>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References</a:t>
            </a:r>
          </a:p>
        </p:txBody>
      </p:sp>
      <p:sp>
        <p:nvSpPr>
          <p:cNvPr id="27" name="TextBox 27"/>
          <p:cNvSpPr txBox="1">
            <a:spLocks noChangeArrowheads="1"/>
          </p:cNvSpPr>
          <p:nvPr/>
        </p:nvSpPr>
        <p:spPr bwMode="auto">
          <a:xfrm>
            <a:off x="13487400" y="31441107"/>
            <a:ext cx="14127480" cy="1001043"/>
          </a:xfrm>
          <a:prstGeom prst="rect">
            <a:avLst/>
          </a:prstGeom>
          <a:noFill/>
          <a:ln w="9525">
            <a:noFill/>
            <a:miter lim="800000"/>
            <a:headEnd/>
            <a:tailEnd/>
          </a:ln>
        </p:spPr>
        <p:txBody>
          <a:bodyPr wrap="square" lIns="61721" tIns="30861" rIns="61721" bIns="30861">
            <a:spAutoFit/>
          </a:bodyPr>
          <a:lstStyle/>
          <a:p>
            <a:pPr marL="304800" marR="0" indent="-304800">
              <a:spcBef>
                <a:spcPts val="600"/>
              </a:spcBef>
              <a:spcAft>
                <a:spcPts val="0"/>
              </a:spcAft>
            </a:pPr>
            <a:r>
              <a:rPr lang="en-US" sz="2800" dirty="0">
                <a:solidFill>
                  <a:schemeClr val="tx2">
                    <a:lumMod val="75000"/>
                  </a:schemeClr>
                </a:solidFill>
                <a:effectLst/>
                <a:latin typeface="Arial" panose="020B0604020202020204" pitchFamily="34" charset="0"/>
                <a:ea typeface="Calibri" panose="020F0502020204030204" pitchFamily="34" charset="0"/>
                <a:cs typeface="Arial" panose="020B0604020202020204" pitchFamily="34" charset="0"/>
              </a:rPr>
              <a:t>Otter.ai. (2020). </a:t>
            </a:r>
            <a:r>
              <a:rPr lang="en-US" sz="2800" i="1" dirty="0">
                <a:solidFill>
                  <a:schemeClr val="tx2">
                    <a:lumMod val="75000"/>
                  </a:schemeClr>
                </a:solidFill>
                <a:effectLst/>
                <a:latin typeface="Arial" panose="020B0604020202020204" pitchFamily="34" charset="0"/>
                <a:ea typeface="Calibri" panose="020F0502020204030204" pitchFamily="34" charset="0"/>
                <a:cs typeface="Arial" panose="020B0604020202020204" pitchFamily="34" charset="0"/>
              </a:rPr>
              <a:t>No Title</a:t>
            </a:r>
            <a:r>
              <a:rPr lang="en-US" sz="2800" dirty="0">
                <a:solidFill>
                  <a:schemeClr val="tx2">
                    <a:lumMod val="75000"/>
                  </a:schemeClr>
                </a:solidFill>
                <a:effectLst/>
                <a:latin typeface="Arial" panose="020B0604020202020204" pitchFamily="34" charset="0"/>
                <a:ea typeface="Calibri" panose="020F0502020204030204" pitchFamily="34" charset="0"/>
                <a:cs typeface="Arial" panose="020B0604020202020204" pitchFamily="34" charset="0"/>
              </a:rPr>
              <a:t>. https://otter.ai/login</a:t>
            </a:r>
          </a:p>
          <a:p>
            <a:pPr marL="304800" marR="0" indent="-304800">
              <a:spcBef>
                <a:spcPts val="600"/>
              </a:spcBef>
              <a:spcAft>
                <a:spcPts val="0"/>
              </a:spcAft>
            </a:pPr>
            <a:r>
              <a:rPr lang="en-US" sz="2800" dirty="0">
                <a:solidFill>
                  <a:schemeClr val="tx2">
                    <a:lumMod val="75000"/>
                  </a:schemeClr>
                </a:solidFill>
                <a:effectLst/>
                <a:latin typeface="Arial" panose="020B0604020202020204" pitchFamily="34" charset="0"/>
                <a:ea typeface="Calibri" panose="020F0502020204030204" pitchFamily="34" charset="0"/>
                <a:cs typeface="Arial" panose="020B0604020202020204" pitchFamily="34" charset="0"/>
              </a:rPr>
              <a:t>QSR International Pty Ltd. (2020). </a:t>
            </a:r>
            <a:r>
              <a:rPr lang="en-US" sz="2800" i="1" dirty="0">
                <a:solidFill>
                  <a:schemeClr val="tx2">
                    <a:lumMod val="75000"/>
                  </a:schemeClr>
                </a:solidFill>
                <a:effectLst/>
                <a:latin typeface="Arial" panose="020B0604020202020204" pitchFamily="34" charset="0"/>
                <a:ea typeface="Calibri" panose="020F0502020204030204" pitchFamily="34" charset="0"/>
                <a:cs typeface="Arial" panose="020B0604020202020204" pitchFamily="34" charset="0"/>
              </a:rPr>
              <a:t>NVivo (Version 12 Plus)</a:t>
            </a:r>
            <a:r>
              <a:rPr lang="en-US" sz="2800" dirty="0">
                <a:solidFill>
                  <a:schemeClr val="tx2">
                    <a:lumMod val="75000"/>
                  </a:schemeClr>
                </a:solidFill>
                <a:effectLst/>
                <a:latin typeface="Arial" panose="020B0604020202020204" pitchFamily="34" charset="0"/>
                <a:ea typeface="Calibri" panose="020F0502020204030204" pitchFamily="34" charset="0"/>
                <a:cs typeface="Arial" panose="020B0604020202020204" pitchFamily="34" charset="0"/>
              </a:rPr>
              <a:t>.</a:t>
            </a:r>
          </a:p>
        </p:txBody>
      </p:sp>
      <p:sp>
        <p:nvSpPr>
          <p:cNvPr id="33" name="Text Box 2346">
            <a:extLst>
              <a:ext uri="{FF2B5EF4-FFF2-40B4-BE49-F238E27FC236}">
                <a16:creationId xmlns:a16="http://schemas.microsoft.com/office/drawing/2014/main" id="{84C8D77C-635E-42D9-9F6F-AD0B8ED41983}"/>
              </a:ext>
            </a:extLst>
          </p:cNvPr>
          <p:cNvSpPr txBox="1">
            <a:spLocks noChangeArrowheads="1"/>
          </p:cNvSpPr>
          <p:nvPr/>
        </p:nvSpPr>
        <p:spPr bwMode="auto">
          <a:xfrm>
            <a:off x="838200" y="12649200"/>
            <a:ext cx="11887200" cy="829676"/>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Objectives</a:t>
            </a:r>
          </a:p>
        </p:txBody>
      </p:sp>
      <p:sp>
        <p:nvSpPr>
          <p:cNvPr id="35" name="TextBox 34">
            <a:extLst>
              <a:ext uri="{FF2B5EF4-FFF2-40B4-BE49-F238E27FC236}">
                <a16:creationId xmlns:a16="http://schemas.microsoft.com/office/drawing/2014/main" id="{28123695-AB71-4255-90C7-BE01662BA793}"/>
              </a:ext>
            </a:extLst>
          </p:cNvPr>
          <p:cNvSpPr txBox="1"/>
          <p:nvPr/>
        </p:nvSpPr>
        <p:spPr>
          <a:xfrm>
            <a:off x="685800" y="13019281"/>
            <a:ext cx="11793081" cy="2554545"/>
          </a:xfrm>
          <a:prstGeom prst="rect">
            <a:avLst/>
          </a:prstGeom>
          <a:noFill/>
        </p:spPr>
        <p:txBody>
          <a:bodyPr wrap="square" rtlCol="0" anchor="t">
            <a:spAutoFit/>
          </a:bodyPr>
          <a:lstStyle/>
          <a:p>
            <a:endParaRPr lang="en-US" sz="3200" b="1" dirty="0">
              <a:solidFill>
                <a:schemeClr val="tx2"/>
              </a:solidFill>
              <a:latin typeface="Arial"/>
              <a:ea typeface="Helvetica" charset="0"/>
              <a:cs typeface="Arial"/>
            </a:endParaRPr>
          </a:p>
          <a:p>
            <a:endParaRPr lang="en-US" sz="3200" b="1" dirty="0">
              <a:solidFill>
                <a:schemeClr val="tx2"/>
              </a:solidFill>
              <a:latin typeface="Arial"/>
              <a:ea typeface="Helvetica" charset="0"/>
              <a:cs typeface="Arial"/>
            </a:endParaRPr>
          </a:p>
          <a:p>
            <a:pPr marL="457200" indent="-457200">
              <a:buFont typeface="Arial" panose="020B0604020202020204" pitchFamily="34" charset="0"/>
              <a:buChar char="•"/>
            </a:pPr>
            <a:r>
              <a:rPr lang="en-US" sz="3200" dirty="0">
                <a:solidFill>
                  <a:schemeClr val="tx2"/>
                </a:solidFill>
                <a:latin typeface="Arial"/>
                <a:ea typeface="Helvetica" charset="0"/>
                <a:cs typeface="Arial"/>
              </a:rPr>
              <a:t>To develop and adapt the ATMC intervention for implementation in select clinical and non-clinical settings for individuals with a TBI. </a:t>
            </a:r>
          </a:p>
        </p:txBody>
      </p:sp>
      <p:sp>
        <p:nvSpPr>
          <p:cNvPr id="5" name="Rectangle 4"/>
          <p:cNvSpPr/>
          <p:nvPr/>
        </p:nvSpPr>
        <p:spPr>
          <a:xfrm>
            <a:off x="13436180" y="15908988"/>
            <a:ext cx="7614372" cy="636707"/>
          </a:xfrm>
          <a:prstGeom prst="rect">
            <a:avLst/>
          </a:prstGeom>
        </p:spPr>
        <p:txBody>
          <a:bodyPr wrap="square">
            <a:spAutoFit/>
          </a:bodyPr>
          <a:lstStyle/>
          <a:p>
            <a:pPr marL="1371600" lvl="1" indent="-495300">
              <a:buFont typeface="Arial" panose="020B0604020202020204" pitchFamily="34" charset="0"/>
              <a:buChar char="•"/>
            </a:pPr>
            <a:endParaRPr lang="en-US" sz="3200" dirty="0">
              <a:solidFill>
                <a:schemeClr val="bg1"/>
              </a:solidFill>
              <a:latin typeface="Arial" panose="020B0604020202020204" pitchFamily="34" charset="0"/>
              <a:ea typeface="Helvetica" charset="0"/>
              <a:cs typeface="Arial" panose="020B0604020202020204" pitchFamily="34" charset="0"/>
            </a:endParaRPr>
          </a:p>
        </p:txBody>
      </p:sp>
      <p:sp>
        <p:nvSpPr>
          <p:cNvPr id="22" name="Text Box 3128"/>
          <p:cNvSpPr txBox="1">
            <a:spLocks noChangeArrowheads="1"/>
          </p:cNvSpPr>
          <p:nvPr/>
        </p:nvSpPr>
        <p:spPr bwMode="auto">
          <a:xfrm>
            <a:off x="13355524" y="15102762"/>
            <a:ext cx="14310360" cy="832104"/>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Implementation strategies and activities</a:t>
            </a:r>
          </a:p>
        </p:txBody>
      </p:sp>
      <p:sp>
        <p:nvSpPr>
          <p:cNvPr id="60" name="Rectangle 59">
            <a:extLst>
              <a:ext uri="{FF2B5EF4-FFF2-40B4-BE49-F238E27FC236}">
                <a16:creationId xmlns:a16="http://schemas.microsoft.com/office/drawing/2014/main" id="{8C89FBE3-3A34-4FB9-AE3D-02BAC75E1CEF}"/>
              </a:ext>
            </a:extLst>
          </p:cNvPr>
          <p:cNvSpPr/>
          <p:nvPr/>
        </p:nvSpPr>
        <p:spPr>
          <a:xfrm>
            <a:off x="13436179" y="15908987"/>
            <a:ext cx="14019130" cy="1011939"/>
          </a:xfrm>
          <a:prstGeom prst="rect">
            <a:avLst/>
          </a:prstGeom>
        </p:spPr>
        <p:txBody>
          <a:bodyPr wrap="square">
            <a:spAutoFit/>
          </a:bodyPr>
          <a:lstStyle/>
          <a:p>
            <a:pPr marL="1371600" lvl="1" indent="-457200">
              <a:buFont typeface="Arial" panose="020B0604020202020204" pitchFamily="34" charset="0"/>
              <a:buChar char="•"/>
            </a:pPr>
            <a:endParaRPr lang="en-US" sz="3200" dirty="0">
              <a:solidFill>
                <a:schemeClr val="bg1"/>
              </a:solidFill>
              <a:latin typeface="Arial" panose="020B0604020202020204" pitchFamily="34" charset="0"/>
              <a:ea typeface="Arial" charset="0"/>
              <a:cs typeface="Arial" panose="020B0604020202020204" pitchFamily="34" charset="0"/>
            </a:endParaRPr>
          </a:p>
        </p:txBody>
      </p:sp>
      <p:sp>
        <p:nvSpPr>
          <p:cNvPr id="63" name="Rectangle 62">
            <a:extLst>
              <a:ext uri="{FF2B5EF4-FFF2-40B4-BE49-F238E27FC236}">
                <a16:creationId xmlns:a16="http://schemas.microsoft.com/office/drawing/2014/main" id="{95A68487-7EFF-431B-B356-971FFA71D4B4}"/>
              </a:ext>
            </a:extLst>
          </p:cNvPr>
          <p:cNvSpPr/>
          <p:nvPr/>
        </p:nvSpPr>
        <p:spPr>
          <a:xfrm>
            <a:off x="13227732" y="27808278"/>
            <a:ext cx="14033441" cy="584775"/>
          </a:xfrm>
          <a:prstGeom prst="rect">
            <a:avLst/>
          </a:prstGeom>
        </p:spPr>
        <p:txBody>
          <a:bodyPr wrap="square">
            <a:spAutoFit/>
          </a:bodyPr>
          <a:lstStyle/>
          <a:p>
            <a:pPr marL="457200" indent="-457200">
              <a:buFont typeface="Arial" panose="020B0604020202020204" pitchFamily="34" charset="0"/>
              <a:buChar char="•"/>
              <a:tabLst>
                <a:tab pos="2743200" algn="l"/>
              </a:tabLst>
            </a:pPr>
            <a:endParaRPr lang="en-US" sz="3200" dirty="0">
              <a:solidFill>
                <a:schemeClr val="bg1"/>
              </a:solidFill>
              <a:latin typeface="Arial" panose="020B0604020202020204" pitchFamily="34" charset="0"/>
              <a:ea typeface="Helvetica" charset="0"/>
              <a:cs typeface="Arial" panose="020B0604020202020204" pitchFamily="34" charset="0"/>
            </a:endParaRPr>
          </a:p>
        </p:txBody>
      </p:sp>
      <p:sp>
        <p:nvSpPr>
          <p:cNvPr id="40" name="Text Box 2346">
            <a:extLst>
              <a:ext uri="{FF2B5EF4-FFF2-40B4-BE49-F238E27FC236}">
                <a16:creationId xmlns:a16="http://schemas.microsoft.com/office/drawing/2014/main" id="{FF620023-63EF-E840-B35B-DE655391B5F3}"/>
              </a:ext>
            </a:extLst>
          </p:cNvPr>
          <p:cNvSpPr txBox="1">
            <a:spLocks noChangeArrowheads="1"/>
          </p:cNvSpPr>
          <p:nvPr/>
        </p:nvSpPr>
        <p:spPr bwMode="auto">
          <a:xfrm>
            <a:off x="28645934" y="4343399"/>
            <a:ext cx="14401800" cy="850392"/>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Thematic Analysis</a:t>
            </a:r>
          </a:p>
        </p:txBody>
      </p:sp>
      <p:sp>
        <p:nvSpPr>
          <p:cNvPr id="62" name="Text Box 3128"/>
          <p:cNvSpPr txBox="1">
            <a:spLocks noChangeArrowheads="1"/>
          </p:cNvSpPr>
          <p:nvPr/>
        </p:nvSpPr>
        <p:spPr bwMode="auto">
          <a:xfrm>
            <a:off x="838200" y="16199312"/>
            <a:ext cx="11887200" cy="829676"/>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Art Therapy Mask Creation</a:t>
            </a:r>
          </a:p>
        </p:txBody>
      </p:sp>
      <p:sp>
        <p:nvSpPr>
          <p:cNvPr id="50" name="TextBox 49"/>
          <p:cNvSpPr txBox="1"/>
          <p:nvPr/>
        </p:nvSpPr>
        <p:spPr>
          <a:xfrm>
            <a:off x="41071800" y="11049000"/>
            <a:ext cx="457200" cy="457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b="1" dirty="0">
                <a:solidFill>
                  <a:srgbClr val="FFFFFF"/>
                </a:solidFill>
              </a:rPr>
              <a:t>*</a:t>
            </a:r>
          </a:p>
        </p:txBody>
      </p:sp>
      <p:sp>
        <p:nvSpPr>
          <p:cNvPr id="51" name="TextBox 50"/>
          <p:cNvSpPr txBox="1"/>
          <p:nvPr/>
        </p:nvSpPr>
        <p:spPr>
          <a:xfrm>
            <a:off x="18211800" y="25069800"/>
            <a:ext cx="381000" cy="2286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b="1" dirty="0">
                <a:solidFill>
                  <a:srgbClr val="FFFFFF"/>
                </a:solidFill>
              </a:rPr>
              <a:t>**</a:t>
            </a:r>
          </a:p>
        </p:txBody>
      </p:sp>
      <p:sp>
        <p:nvSpPr>
          <p:cNvPr id="52" name="TextBox 51"/>
          <p:cNvSpPr txBox="1"/>
          <p:nvPr/>
        </p:nvSpPr>
        <p:spPr>
          <a:xfrm>
            <a:off x="41050029" y="10271123"/>
            <a:ext cx="378872" cy="18152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b="1" dirty="0">
                <a:solidFill>
                  <a:srgbClr val="FFFFFF"/>
                </a:solidFill>
              </a:rPr>
              <a:t>*</a:t>
            </a:r>
          </a:p>
        </p:txBody>
      </p:sp>
      <p:graphicFrame>
        <p:nvGraphicFramePr>
          <p:cNvPr id="10" name="Table 9">
            <a:extLst>
              <a:ext uri="{FF2B5EF4-FFF2-40B4-BE49-F238E27FC236}">
                <a16:creationId xmlns:a16="http://schemas.microsoft.com/office/drawing/2014/main" id="{FC56B9C2-B558-4BD7-8C1C-D6640586DF3C}"/>
              </a:ext>
            </a:extLst>
          </p:cNvPr>
          <p:cNvGraphicFramePr>
            <a:graphicFrameLocks noGrp="1"/>
          </p:cNvGraphicFramePr>
          <p:nvPr>
            <p:extLst>
              <p:ext uri="{D42A27DB-BD31-4B8C-83A1-F6EECF244321}">
                <p14:modId xmlns:p14="http://schemas.microsoft.com/office/powerpoint/2010/main" val="88343114"/>
              </p:ext>
            </p:extLst>
          </p:nvPr>
        </p:nvGraphicFramePr>
        <p:xfrm>
          <a:off x="13487400" y="16169562"/>
          <a:ext cx="13996935" cy="14310363"/>
        </p:xfrm>
        <a:graphic>
          <a:graphicData uri="http://schemas.openxmlformats.org/drawingml/2006/table">
            <a:tbl>
              <a:tblPr firstRow="1" bandRow="1">
                <a:tableStyleId>{5C22544A-7EE6-4342-B048-85BDC9FD1C3A}</a:tableStyleId>
              </a:tblPr>
              <a:tblGrid>
                <a:gridCol w="4508863">
                  <a:extLst>
                    <a:ext uri="{9D8B030D-6E8A-4147-A177-3AD203B41FA5}">
                      <a16:colId xmlns:a16="http://schemas.microsoft.com/office/drawing/2014/main" val="1285488026"/>
                    </a:ext>
                  </a:extLst>
                </a:gridCol>
                <a:gridCol w="9488072">
                  <a:extLst>
                    <a:ext uri="{9D8B030D-6E8A-4147-A177-3AD203B41FA5}">
                      <a16:colId xmlns:a16="http://schemas.microsoft.com/office/drawing/2014/main" val="3941341509"/>
                    </a:ext>
                  </a:extLst>
                </a:gridCol>
              </a:tblGrid>
              <a:tr h="530892">
                <a:tc>
                  <a:txBody>
                    <a:bodyPr/>
                    <a:lstStyle/>
                    <a:p>
                      <a:pPr marL="182880" marR="0" algn="l">
                        <a:lnSpc>
                          <a:spcPct val="107000"/>
                        </a:lnSpc>
                        <a:spcBef>
                          <a:spcPts val="0"/>
                        </a:spcBef>
                        <a:spcAft>
                          <a:spcPts val="0"/>
                        </a:spcAft>
                      </a:pPr>
                      <a:r>
                        <a:rPr lang="en-US" sz="3200" dirty="0">
                          <a:solidFill>
                            <a:srgbClr val="FFC000"/>
                          </a:solidFill>
                          <a:effectLst/>
                          <a:latin typeface="Arial" panose="020B0604020202020204" pitchFamily="34" charset="0"/>
                          <a:cs typeface="Arial" panose="020B0604020202020204" pitchFamily="34" charset="0"/>
                        </a:rPr>
                        <a:t>Strategy</a:t>
                      </a:r>
                      <a:endParaRPr lang="en-US" sz="32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algn="l">
                        <a:lnSpc>
                          <a:spcPct val="107000"/>
                        </a:lnSpc>
                        <a:spcBef>
                          <a:spcPts val="0"/>
                        </a:spcBef>
                        <a:spcAft>
                          <a:spcPts val="0"/>
                        </a:spcAft>
                      </a:pPr>
                      <a:r>
                        <a:rPr lang="en-US" sz="3200" dirty="0">
                          <a:solidFill>
                            <a:srgbClr val="FFC000"/>
                          </a:solidFill>
                          <a:effectLst/>
                          <a:latin typeface="Arial" panose="020B0604020202020204" pitchFamily="34" charset="0"/>
                          <a:cs typeface="Arial" panose="020B0604020202020204" pitchFamily="34" charset="0"/>
                        </a:rPr>
                        <a:t>Activity</a:t>
                      </a:r>
                      <a:endParaRPr lang="en-US" sz="3200" dirty="0">
                        <a:solidFill>
                          <a:srgbClr val="FFC000"/>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1345634851"/>
                  </a:ext>
                </a:extLst>
              </a:tr>
              <a:tr h="2648530">
                <a:tc rowSpan="5">
                  <a:txBody>
                    <a:bodyPr/>
                    <a:lstStyle/>
                    <a:p>
                      <a:pPr marL="182880" marR="0" algn="l">
                        <a:lnSpc>
                          <a:spcPct val="107000"/>
                        </a:lnSpc>
                        <a:spcBef>
                          <a:spcPts val="0"/>
                        </a:spcBef>
                        <a:spcAft>
                          <a:spcPts val="0"/>
                        </a:spcAft>
                      </a:pPr>
                      <a:r>
                        <a:rPr lang="en-US" sz="3200" dirty="0">
                          <a:solidFill>
                            <a:schemeClr val="tx2"/>
                          </a:solidFill>
                          <a:effectLst/>
                          <a:latin typeface="Arial" panose="020B0604020202020204" pitchFamily="34" charset="0"/>
                          <a:cs typeface="Arial" panose="020B0604020202020204" pitchFamily="34" charset="0"/>
                        </a:rPr>
                        <a:t>Assess for readiness and identify barriers and facilitators</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Assess various aspects of an organization to determine its degree of willingness to implement, barriers that may impede implementation, and strengths that can be used in the implementation effort</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123389024"/>
                  </a:ext>
                </a:extLst>
              </a:tr>
              <a:tr h="1589711">
                <a:tc vMerge="1">
                  <a:txBody>
                    <a:bodyPr/>
                    <a:lstStyle/>
                    <a:p>
                      <a:pPr>
                        <a:lnSpc>
                          <a:spcPct val="107000"/>
                        </a:lnSpc>
                      </a:pPr>
                      <a:endParaRPr lang="en-US" sz="3200" dirty="0">
                        <a:solidFill>
                          <a:schemeClr val="tx2"/>
                        </a:solidFill>
                        <a:effectLst/>
                        <a:latin typeface="Arial" panose="020B060402020202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Interview professionals in the field of TBI care to determine how to implement ATMC intervention in their settings</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98525485"/>
                  </a:ext>
                </a:extLst>
              </a:tr>
              <a:tr h="530892">
                <a:tc vMerge="1">
                  <a:txBody>
                    <a:bodyPr/>
                    <a:lstStyle/>
                    <a:p>
                      <a:pPr>
                        <a:lnSpc>
                          <a:spcPct val="107000"/>
                        </a:lnSpc>
                      </a:pPr>
                      <a:endParaRPr lang="en-US" sz="3200" dirty="0">
                        <a:solidFill>
                          <a:schemeClr val="tx2"/>
                        </a:solidFill>
                        <a:effectLst/>
                        <a:latin typeface="Arial" panose="020B060402020202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Determine feasibility at local sites.  </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073063507"/>
                  </a:ext>
                </a:extLst>
              </a:tr>
              <a:tr h="1589711">
                <a:tc vMerge="1">
                  <a:txBody>
                    <a:bodyPr/>
                    <a:lstStyle/>
                    <a:p>
                      <a:pPr>
                        <a:lnSpc>
                          <a:spcPct val="107000"/>
                        </a:lnSpc>
                      </a:pPr>
                      <a:endParaRPr lang="en-US" sz="3200" dirty="0">
                        <a:solidFill>
                          <a:schemeClr val="tx2"/>
                        </a:solidFill>
                        <a:effectLst/>
                        <a:latin typeface="Arial" panose="020B060402020202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Identify what barriers and facilitators exist for implementing in normal care and a restrictive social distancing environment</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859744929"/>
                  </a:ext>
                </a:extLst>
              </a:tr>
              <a:tr h="1589711">
                <a:tc vMerge="1">
                  <a:txBody>
                    <a:bodyPr/>
                    <a:lstStyle/>
                    <a:p>
                      <a:pPr>
                        <a:lnSpc>
                          <a:spcPct val="107000"/>
                        </a:lnSpc>
                      </a:pPr>
                      <a:endParaRPr lang="en-US" sz="3200" dirty="0">
                        <a:solidFill>
                          <a:schemeClr val="tx2"/>
                        </a:solidFill>
                        <a:effectLst/>
                        <a:latin typeface="Arial" panose="020B060402020202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Assess leadership support and resources available, clinician attitudes and beliefs, organizational climate and culture, and structure</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7832216"/>
                  </a:ext>
                </a:extLst>
              </a:tr>
              <a:tr h="2119120">
                <a:tc rowSpan="4">
                  <a:txBody>
                    <a:bodyPr/>
                    <a:lstStyle/>
                    <a:p>
                      <a:pPr marL="182880" marR="0" algn="l">
                        <a:lnSpc>
                          <a:spcPct val="107000"/>
                        </a:lnSpc>
                        <a:spcBef>
                          <a:spcPts val="0"/>
                        </a:spcBef>
                        <a:spcAft>
                          <a:spcPts val="0"/>
                        </a:spcAft>
                      </a:pPr>
                      <a:r>
                        <a:rPr lang="en-US" sz="3200" dirty="0">
                          <a:solidFill>
                            <a:schemeClr val="tx2"/>
                          </a:solidFill>
                          <a:effectLst/>
                          <a:latin typeface="Arial" panose="020B0604020202020204" pitchFamily="34" charset="0"/>
                          <a:cs typeface="Arial" panose="020B0604020202020204" pitchFamily="34" charset="0"/>
                        </a:rPr>
                        <a:t>Use advisory boards, focus groups, and workgroups</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Create and engage a formal group of multiple kinds of stakeholders to provide input and advice on implementation efforts and to elicit recommendations for improvements</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6591318"/>
                  </a:ext>
                </a:extLst>
              </a:tr>
              <a:tr h="530892">
                <a:tc vMerge="1">
                  <a:txBody>
                    <a:bodyPr/>
                    <a:lstStyle/>
                    <a:p>
                      <a:pPr>
                        <a:lnSpc>
                          <a:spcPct val="107000"/>
                        </a:lnSpc>
                      </a:pPr>
                      <a:endParaRPr lang="en-US" sz="3200" dirty="0">
                        <a:solidFill>
                          <a:schemeClr val="tx2"/>
                        </a:solidFill>
                        <a:effectLst/>
                        <a:latin typeface="Arial" panose="020B060402020202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Establish intervention buy-in</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665904940"/>
                  </a:ext>
                </a:extLst>
              </a:tr>
              <a:tr h="530892">
                <a:tc vMerge="1">
                  <a:txBody>
                    <a:bodyPr/>
                    <a:lstStyle/>
                    <a:p>
                      <a:pPr>
                        <a:lnSpc>
                          <a:spcPct val="107000"/>
                        </a:lnSpc>
                      </a:pPr>
                      <a:endParaRPr lang="en-US" sz="3200" dirty="0">
                        <a:solidFill>
                          <a:schemeClr val="tx2"/>
                        </a:solidFill>
                        <a:effectLst/>
                        <a:latin typeface="Arial" panose="020B060402020202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Outline clear objectives for how to implement</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464571216"/>
                  </a:ext>
                </a:extLst>
              </a:tr>
              <a:tr h="1060301">
                <a:tc vMerge="1">
                  <a:txBody>
                    <a:bodyPr/>
                    <a:lstStyle/>
                    <a:p>
                      <a:pPr>
                        <a:lnSpc>
                          <a:spcPct val="107000"/>
                        </a:lnSpc>
                      </a:pPr>
                      <a:endParaRPr lang="en-US" sz="3200" dirty="0">
                        <a:solidFill>
                          <a:schemeClr val="tx2"/>
                        </a:solidFill>
                        <a:effectLst/>
                        <a:latin typeface="Arial" panose="020B060402020202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Advise on recruitment, retention, and procedures for implementing the ATMC blueprint</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04742668"/>
                  </a:ext>
                </a:extLst>
              </a:tr>
              <a:tr h="1589711">
                <a:tc>
                  <a:txBody>
                    <a:bodyPr/>
                    <a:lstStyle/>
                    <a:p>
                      <a:pPr marL="182880" marR="0" algn="l">
                        <a:lnSpc>
                          <a:spcPct val="107000"/>
                        </a:lnSpc>
                        <a:spcBef>
                          <a:spcPts val="0"/>
                        </a:spcBef>
                        <a:spcAft>
                          <a:spcPts val="0"/>
                        </a:spcAft>
                      </a:pPr>
                      <a:r>
                        <a:rPr lang="en-US" sz="3200" dirty="0">
                          <a:solidFill>
                            <a:schemeClr val="tx2"/>
                          </a:solidFill>
                          <a:effectLst/>
                          <a:latin typeface="Arial" panose="020B0604020202020204" pitchFamily="34" charset="0"/>
                          <a:cs typeface="Arial" panose="020B0604020202020204" pitchFamily="34" charset="0"/>
                        </a:rPr>
                        <a:t>Develop a formal implementation blueprint / toolkit</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indent="-457200">
                        <a:lnSpc>
                          <a:spcPct val="107000"/>
                        </a:lnSpc>
                        <a:spcBef>
                          <a:spcPts val="0"/>
                        </a:spcBef>
                        <a:spcAft>
                          <a:spcPts val="0"/>
                        </a:spcAft>
                        <a:buFont typeface="Arial" panose="020B0604020202020204" pitchFamily="34" charset="0"/>
                        <a:buChar char="•"/>
                      </a:pPr>
                      <a:r>
                        <a:rPr lang="en-US" sz="3200" dirty="0">
                          <a:solidFill>
                            <a:schemeClr val="tx2"/>
                          </a:solidFill>
                          <a:effectLst/>
                          <a:latin typeface="Arial" panose="020B0604020202020204" pitchFamily="34" charset="0"/>
                          <a:cs typeface="Arial" panose="020B0604020202020204" pitchFamily="34" charset="0"/>
                        </a:rPr>
                        <a:t>Develop a formal implementation blueprint / toolkit that includes goals, strategies, resources, and setting specific information</a:t>
                      </a:r>
                      <a:endParaRPr lang="en-US" sz="32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39370" marR="39370" marT="19685" marB="1968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9142043"/>
                  </a:ext>
                </a:extLst>
              </a:tr>
            </a:tbl>
          </a:graphicData>
        </a:graphic>
      </p:graphicFrame>
      <p:pic>
        <p:nvPicPr>
          <p:cNvPr id="53" name="Picture 52">
            <a:extLst>
              <a:ext uri="{FF2B5EF4-FFF2-40B4-BE49-F238E27FC236}">
                <a16:creationId xmlns:a16="http://schemas.microsoft.com/office/drawing/2014/main" id="{267CD667-DD32-4230-A4D5-0062984252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542884" y="17232666"/>
            <a:ext cx="2830091" cy="3187613"/>
          </a:xfrm>
          <a:prstGeom prst="rect">
            <a:avLst/>
          </a:prstGeom>
          <a:noFill/>
          <a:ln>
            <a:noFill/>
          </a:ln>
        </p:spPr>
      </p:pic>
      <p:pic>
        <p:nvPicPr>
          <p:cNvPr id="54" name="Picture 53">
            <a:extLst>
              <a:ext uri="{FF2B5EF4-FFF2-40B4-BE49-F238E27FC236}">
                <a16:creationId xmlns:a16="http://schemas.microsoft.com/office/drawing/2014/main" id="{6C850319-8FC4-47F1-AFFD-7132B4E97403}"/>
              </a:ext>
            </a:extLst>
          </p:cNvPr>
          <p:cNvPicPr/>
          <p:nvPr/>
        </p:nvPicPr>
        <p:blipFill>
          <a:blip r:embed="rId7" r:link="rId8">
            <a:alphaModFix amt="85000"/>
            <a:extLst>
              <a:ext uri="{28A0092B-C50C-407E-A947-70E740481C1C}">
                <a14:useLocalDpi xmlns:a14="http://schemas.microsoft.com/office/drawing/2010/main" val="0"/>
              </a:ext>
            </a:extLst>
          </a:blip>
          <a:srcRect/>
          <a:stretch>
            <a:fillRect/>
          </a:stretch>
        </p:blipFill>
        <p:spPr bwMode="auto">
          <a:xfrm rot="5400000">
            <a:off x="6473136" y="17343771"/>
            <a:ext cx="3185150" cy="2967872"/>
          </a:xfrm>
          <a:prstGeom prst="rect">
            <a:avLst/>
          </a:prstGeom>
          <a:noFill/>
          <a:ln>
            <a:noFill/>
          </a:ln>
        </p:spPr>
      </p:pic>
      <p:sp>
        <p:nvSpPr>
          <p:cNvPr id="66" name="TextBox 11">
            <a:extLst>
              <a:ext uri="{FF2B5EF4-FFF2-40B4-BE49-F238E27FC236}">
                <a16:creationId xmlns:a16="http://schemas.microsoft.com/office/drawing/2014/main" id="{A79FFC39-1062-4918-9EA7-4AC6CD298FE8}"/>
              </a:ext>
            </a:extLst>
          </p:cNvPr>
          <p:cNvSpPr txBox="1">
            <a:spLocks noChangeArrowheads="1"/>
          </p:cNvSpPr>
          <p:nvPr/>
        </p:nvSpPr>
        <p:spPr bwMode="auto">
          <a:xfrm>
            <a:off x="685800" y="21395595"/>
            <a:ext cx="11575764" cy="7941405"/>
          </a:xfrm>
          <a:prstGeom prst="rect">
            <a:avLst/>
          </a:prstGeom>
          <a:noFill/>
          <a:ln w="9525">
            <a:noFill/>
            <a:miter lim="800000"/>
            <a:headEnd/>
            <a:tailEnd/>
          </a:ln>
        </p:spPr>
        <p:txBody>
          <a:bodyPr wrap="square" lIns="61721" tIns="30861" rIns="61721" bIns="30861">
            <a:spAutoFit/>
          </a:bodyPr>
          <a:lstStyle/>
          <a:p>
            <a:pPr lvl="1"/>
            <a:r>
              <a:rPr lang="en-US" sz="3200" dirty="0">
                <a:solidFill>
                  <a:schemeClr val="tx2"/>
                </a:solidFill>
                <a:latin typeface="Arial" panose="020B0604020202020204" pitchFamily="34" charset="0"/>
                <a:ea typeface="Helvetica" charset="0"/>
                <a:cs typeface="Arial" panose="020B0604020202020204" pitchFamily="34" charset="0"/>
              </a:rPr>
              <a:t>“Living with the long-lasting, unfolding effects of a traumatic brain injury can sometimes make you feel as though you are two people, as depicted by the gloomy, gray colored zigzag pattern down the middle of the mask. While the pink and purple represent my happy, cheerful, and hopeful personality, the red circuits and lightning bolt represent the new angry storms that can rage simultaneously with the injustices in the world. The blue, grieving tears hide from the front view of the mask in an attempt at hiding from the world because the energetic, radiant sun must continue giving the world an energy of hope. After having a TBI, all of these feelings can become overwhelmingly heightened and make you struggle with this new identity. Even when you learn to love yourself for the various parts of what makes you who you are, the hope is always that others can understand and accept all that you are.”</a:t>
            </a:r>
          </a:p>
        </p:txBody>
      </p:sp>
      <p:sp>
        <p:nvSpPr>
          <p:cNvPr id="67" name="TextBox 11">
            <a:extLst>
              <a:ext uri="{FF2B5EF4-FFF2-40B4-BE49-F238E27FC236}">
                <a16:creationId xmlns:a16="http://schemas.microsoft.com/office/drawing/2014/main" id="{806DA543-FB3B-4853-A257-960A3E3A905D}"/>
              </a:ext>
            </a:extLst>
          </p:cNvPr>
          <p:cNvSpPr txBox="1">
            <a:spLocks noChangeArrowheads="1"/>
          </p:cNvSpPr>
          <p:nvPr/>
        </p:nvSpPr>
        <p:spPr bwMode="auto">
          <a:xfrm>
            <a:off x="685800" y="17194118"/>
            <a:ext cx="5898806" cy="4494307"/>
          </a:xfrm>
          <a:prstGeom prst="rect">
            <a:avLst/>
          </a:prstGeom>
          <a:noFill/>
          <a:ln w="9525">
            <a:noFill/>
            <a:miter lim="800000"/>
            <a:headEnd/>
            <a:tailEnd/>
          </a:ln>
        </p:spPr>
        <p:txBody>
          <a:bodyPr wrap="square" lIns="61721" tIns="30861" rIns="61721" bIns="30861">
            <a:spAutoFit/>
          </a:bodyPr>
          <a:lstStyle/>
          <a:p>
            <a:pPr lvl="1"/>
            <a:r>
              <a:rPr lang="en-US" sz="3200" b="1" dirty="0">
                <a:solidFill>
                  <a:schemeClr val="tx2"/>
                </a:solidFill>
                <a:latin typeface="Arial" panose="020B0604020202020204" pitchFamily="34" charset="0"/>
                <a:ea typeface="Helvetica" charset="0"/>
                <a:cs typeface="Arial" panose="020B0604020202020204" pitchFamily="34" charset="0"/>
              </a:rPr>
              <a:t>Example of ATMC. </a:t>
            </a:r>
            <a:r>
              <a:rPr lang="en-US" sz="3200" dirty="0">
                <a:solidFill>
                  <a:schemeClr val="tx2"/>
                </a:solidFill>
                <a:latin typeface="Arial" panose="020B0604020202020204" pitchFamily="34" charset="0"/>
                <a:ea typeface="Helvetica" charset="0"/>
                <a:cs typeface="Arial" panose="020B0604020202020204" pitchFamily="34" charset="0"/>
              </a:rPr>
              <a:t>On the left is a blank papier-mâché mask supplied to an individual with a TBI. The individual is able to paint and decorate their mask to reflect their thoughts about their injury.</a:t>
            </a:r>
          </a:p>
          <a:p>
            <a:pPr lvl="1"/>
            <a:endParaRPr lang="en-US" sz="3200" dirty="0">
              <a:solidFill>
                <a:schemeClr val="tx2"/>
              </a:solidFill>
              <a:latin typeface="Arial" panose="020B0604020202020204" pitchFamily="34" charset="0"/>
              <a:ea typeface="Helvetica" charset="0"/>
              <a:cs typeface="Arial" panose="020B0604020202020204" pitchFamily="34" charset="0"/>
            </a:endParaRPr>
          </a:p>
        </p:txBody>
      </p:sp>
      <p:sp>
        <p:nvSpPr>
          <p:cNvPr id="69" name="Text Box 2346">
            <a:extLst>
              <a:ext uri="{FF2B5EF4-FFF2-40B4-BE49-F238E27FC236}">
                <a16:creationId xmlns:a16="http://schemas.microsoft.com/office/drawing/2014/main" id="{6C7722D8-BAB0-4580-98D1-EC73E5EAAC16}"/>
              </a:ext>
            </a:extLst>
          </p:cNvPr>
          <p:cNvSpPr txBox="1">
            <a:spLocks noChangeArrowheads="1"/>
          </p:cNvSpPr>
          <p:nvPr/>
        </p:nvSpPr>
        <p:spPr bwMode="auto">
          <a:xfrm>
            <a:off x="13355524" y="4348471"/>
            <a:ext cx="14310360" cy="832104"/>
          </a:xfrm>
          <a:prstGeom prst="rect">
            <a:avLst/>
          </a:prstGeom>
          <a:solidFill>
            <a:schemeClr val="tx2">
              <a:lumMod val="75000"/>
            </a:schemeClr>
          </a:solidFill>
          <a:ln w="76200" cmpd="tri">
            <a:solidFill>
              <a:schemeClr val="bg1"/>
            </a:solidFill>
            <a:miter lim="800000"/>
            <a:headEnd/>
            <a:tailEnd/>
          </a:ln>
        </p:spPr>
        <p:txBody>
          <a:bodyPr wrap="square" lIns="90132" tIns="45066" rIns="90132" bIns="45066">
            <a:spAutoFit/>
          </a:bodyPr>
          <a:lstStyle/>
          <a:p>
            <a:pPr algn="ctr"/>
            <a:r>
              <a:rPr lang="en-US" sz="4800" b="1" dirty="0">
                <a:solidFill>
                  <a:srgbClr val="FFC000"/>
                </a:solidFill>
                <a:latin typeface="Arial"/>
                <a:cs typeface="Arial"/>
              </a:rPr>
              <a:t>Methods</a:t>
            </a:r>
          </a:p>
        </p:txBody>
      </p:sp>
      <p:sp>
        <p:nvSpPr>
          <p:cNvPr id="70" name="TextBox 11">
            <a:extLst>
              <a:ext uri="{FF2B5EF4-FFF2-40B4-BE49-F238E27FC236}">
                <a16:creationId xmlns:a16="http://schemas.microsoft.com/office/drawing/2014/main" id="{A5A72DAF-AE35-4049-964E-DA17B740EA9D}"/>
              </a:ext>
            </a:extLst>
          </p:cNvPr>
          <p:cNvSpPr txBox="1">
            <a:spLocks noChangeArrowheads="1"/>
          </p:cNvSpPr>
          <p:nvPr/>
        </p:nvSpPr>
        <p:spPr bwMode="auto">
          <a:xfrm>
            <a:off x="13487400" y="5257800"/>
            <a:ext cx="14127480" cy="9911175"/>
          </a:xfrm>
          <a:prstGeom prst="rect">
            <a:avLst/>
          </a:prstGeom>
          <a:noFill/>
          <a:ln w="9525">
            <a:noFill/>
            <a:miter lim="800000"/>
            <a:headEnd/>
            <a:tailEnd/>
          </a:ln>
        </p:spPr>
        <p:txBody>
          <a:bodyPr wrap="square" lIns="61721" tIns="30861" rIns="61721" bIns="30861">
            <a:spAutoFit/>
          </a:bodyPr>
          <a:lstStyle/>
          <a:p>
            <a:pPr marL="457200"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There was four phases to the study:</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Phase 1 Pre-Interviews – literature review, interview guide development.</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Phase 2 Interviews – initial interviews to evaluate ATMC and how to implement.</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Phase 3 Toolkit Development – based on analysis of feedback from the interviews, toolkit is drafted. </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Phase 4 Evaluation &amp; Feedback – through interviews, workgroups, and focus groups to evaluate and refine toolkit.</a:t>
            </a:r>
          </a:p>
          <a:p>
            <a:pPr marL="457200"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Two semi-structured interview guides were developed to fill in gaps in our knowledge of how to implement the ATMC in a variety of settings.</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First guide focused on reviewing the ATMC activity and how to implement.</a:t>
            </a:r>
          </a:p>
          <a:p>
            <a:pPr marL="914400" lvl="1"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Second guide focused on feedback on the ATMC toolkit, implementation strategies, and usage.</a:t>
            </a:r>
          </a:p>
          <a:p>
            <a:pPr marL="457200"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All interviews were transcribed using Otter.ai (Otter.ai, 2020) and reviewed by the author for accuracy.</a:t>
            </a:r>
          </a:p>
          <a:p>
            <a:pPr marL="457200" indent="-457200">
              <a:buFont typeface="Arial" panose="020B0604020202020204" pitchFamily="34" charset="0"/>
              <a:buChar char="•"/>
            </a:pPr>
            <a:r>
              <a:rPr lang="en-US" sz="3200" dirty="0">
                <a:solidFill>
                  <a:schemeClr val="tx2"/>
                </a:solidFill>
                <a:latin typeface="Arial" panose="020B0604020202020204" pitchFamily="34" charset="0"/>
                <a:ea typeface="Helvetica" charset="0"/>
                <a:cs typeface="Arial" panose="020B0604020202020204" pitchFamily="34" charset="0"/>
              </a:rPr>
              <a:t>Thematic analysis was conducted using NVivo 12 Plus software (QSR International Pty Ltd., 2020). Initial coding was completed by the researcher, followed by a second coder review and then a discussion of codes and review of discrepancies.</a:t>
            </a:r>
          </a:p>
        </p:txBody>
      </p:sp>
      <p:graphicFrame>
        <p:nvGraphicFramePr>
          <p:cNvPr id="17" name="Table 16">
            <a:extLst>
              <a:ext uri="{FF2B5EF4-FFF2-40B4-BE49-F238E27FC236}">
                <a16:creationId xmlns:a16="http://schemas.microsoft.com/office/drawing/2014/main" id="{8F9692F4-9273-418B-AC35-4A034ABDCCA5}"/>
              </a:ext>
            </a:extLst>
          </p:cNvPr>
          <p:cNvGraphicFramePr>
            <a:graphicFrameLocks noGrp="1"/>
          </p:cNvGraphicFramePr>
          <p:nvPr>
            <p:extLst>
              <p:ext uri="{D42A27DB-BD31-4B8C-83A1-F6EECF244321}">
                <p14:modId xmlns:p14="http://schemas.microsoft.com/office/powerpoint/2010/main" val="3385338829"/>
              </p:ext>
            </p:extLst>
          </p:nvPr>
        </p:nvGraphicFramePr>
        <p:xfrm>
          <a:off x="28727399" y="19556730"/>
          <a:ext cx="14401800" cy="6884670"/>
        </p:xfrm>
        <a:graphic>
          <a:graphicData uri="http://schemas.openxmlformats.org/drawingml/2006/table">
            <a:tbl>
              <a:tblPr>
                <a:tableStyleId>{5C22544A-7EE6-4342-B048-85BDC9FD1C3A}</a:tableStyleId>
              </a:tblPr>
              <a:tblGrid>
                <a:gridCol w="4729666">
                  <a:extLst>
                    <a:ext uri="{9D8B030D-6E8A-4147-A177-3AD203B41FA5}">
                      <a16:colId xmlns:a16="http://schemas.microsoft.com/office/drawing/2014/main" val="1177918037"/>
                    </a:ext>
                  </a:extLst>
                </a:gridCol>
                <a:gridCol w="7391400">
                  <a:extLst>
                    <a:ext uri="{9D8B030D-6E8A-4147-A177-3AD203B41FA5}">
                      <a16:colId xmlns:a16="http://schemas.microsoft.com/office/drawing/2014/main" val="2433741287"/>
                    </a:ext>
                  </a:extLst>
                </a:gridCol>
                <a:gridCol w="2280734">
                  <a:extLst>
                    <a:ext uri="{9D8B030D-6E8A-4147-A177-3AD203B41FA5}">
                      <a16:colId xmlns:a16="http://schemas.microsoft.com/office/drawing/2014/main" val="3497653385"/>
                    </a:ext>
                  </a:extLst>
                </a:gridCol>
              </a:tblGrid>
              <a:tr h="424718">
                <a:tc>
                  <a:txBody>
                    <a:bodyPr/>
                    <a:lstStyle/>
                    <a:p>
                      <a:pPr marL="182880" algn="l" fontAlgn="b"/>
                      <a:r>
                        <a:rPr lang="en-US" sz="3200" u="none" strike="noStrike" dirty="0">
                          <a:solidFill>
                            <a:srgbClr val="FFC000"/>
                          </a:solidFill>
                          <a:effectLst/>
                          <a:latin typeface="Arial" panose="020B0604020202020204" pitchFamily="34" charset="0"/>
                          <a:cs typeface="Arial" panose="020B0604020202020204" pitchFamily="34" charset="0"/>
                        </a:rPr>
                        <a:t>Name</a:t>
                      </a:r>
                      <a:endParaRPr lang="en-US" sz="3200" b="0" i="0" u="none" strike="noStrike" dirty="0">
                        <a:solidFill>
                          <a:srgbClr val="FFC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l" fontAlgn="b"/>
                      <a:r>
                        <a:rPr lang="en-US" sz="3200" u="none" strike="noStrike" dirty="0">
                          <a:solidFill>
                            <a:srgbClr val="FFC000"/>
                          </a:solidFill>
                          <a:effectLst/>
                          <a:latin typeface="Arial" panose="020B0604020202020204" pitchFamily="34" charset="0"/>
                          <a:cs typeface="Arial" panose="020B0604020202020204" pitchFamily="34" charset="0"/>
                        </a:rPr>
                        <a:t>Description</a:t>
                      </a:r>
                      <a:endParaRPr lang="en-US" sz="3200" b="0" i="0" u="none" strike="noStrike" dirty="0">
                        <a:solidFill>
                          <a:srgbClr val="FFC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l" fontAlgn="b"/>
                      <a:r>
                        <a:rPr lang="en-US" sz="3200" u="none" strike="noStrike" dirty="0">
                          <a:solidFill>
                            <a:srgbClr val="FFC000"/>
                          </a:solidFill>
                          <a:effectLst/>
                          <a:latin typeface="Arial" panose="020B0604020202020204" pitchFamily="34" charset="0"/>
                          <a:cs typeface="Arial" panose="020B0604020202020204" pitchFamily="34" charset="0"/>
                        </a:rPr>
                        <a:t>References</a:t>
                      </a:r>
                      <a:endParaRPr lang="en-US" sz="3200" b="0" i="0" u="none" strike="noStrike" dirty="0">
                        <a:solidFill>
                          <a:srgbClr val="FFC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4155496140"/>
                  </a:ext>
                </a:extLst>
              </a:tr>
              <a:tr h="589683">
                <a:tc>
                  <a:txBody>
                    <a:bodyPr/>
                    <a:lstStyle/>
                    <a:p>
                      <a:pPr marL="182880" algn="l" fontAlgn="b"/>
                      <a:r>
                        <a:rPr lang="en-US" sz="3200" u="none" strike="noStrike" dirty="0">
                          <a:effectLst/>
                          <a:latin typeface="Arial" panose="020B0604020202020204" pitchFamily="34" charset="0"/>
                          <a:cs typeface="Arial" panose="020B0604020202020204" pitchFamily="34" charset="0"/>
                        </a:rPr>
                        <a:t>Barriers and facilitators to participation</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Challenges and solutions for participating in activities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29</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1530481"/>
                  </a:ext>
                </a:extLst>
              </a:tr>
              <a:tr h="1173663">
                <a:tc>
                  <a:txBody>
                    <a:bodyPr/>
                    <a:lstStyle/>
                    <a:p>
                      <a:pPr marL="182880" algn="l" fontAlgn="b"/>
                      <a:r>
                        <a:rPr lang="en-US" sz="3200" u="none" strike="noStrike" dirty="0">
                          <a:effectLst/>
                          <a:latin typeface="Arial" panose="020B0604020202020204" pitchFamily="34" charset="0"/>
                          <a:cs typeface="Arial" panose="020B0604020202020204" pitchFamily="34" charset="0"/>
                        </a:rPr>
                        <a:t>COVID-19</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How COVID has impacted their ability to work with people with TBIs and implementing the ATMC with COVID restrictions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19</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8063393"/>
                  </a:ext>
                </a:extLst>
              </a:tr>
              <a:tr h="614966">
                <a:tc>
                  <a:txBody>
                    <a:bodyPr/>
                    <a:lstStyle/>
                    <a:p>
                      <a:pPr marL="182880" algn="l" fontAlgn="b"/>
                      <a:r>
                        <a:rPr lang="en-US" sz="3200" u="none" strike="noStrike" dirty="0">
                          <a:effectLst/>
                          <a:latin typeface="Arial" panose="020B0604020202020204" pitchFamily="34" charset="0"/>
                          <a:cs typeface="Arial" panose="020B0604020202020204" pitchFamily="34" charset="0"/>
                        </a:rPr>
                        <a:t>Implementation</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Comments related to the application and use of the ATMC</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116</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86604995"/>
                  </a:ext>
                </a:extLst>
              </a:tr>
              <a:tr h="589683">
                <a:tc>
                  <a:txBody>
                    <a:bodyPr/>
                    <a:lstStyle/>
                    <a:p>
                      <a:pPr marL="182880" algn="l" fontAlgn="b"/>
                      <a:r>
                        <a:rPr lang="en-US" sz="3200" u="none" strike="noStrike" dirty="0">
                          <a:effectLst/>
                          <a:latin typeface="Arial" panose="020B0604020202020204" pitchFamily="34" charset="0"/>
                          <a:cs typeface="Arial" panose="020B0604020202020204" pitchFamily="34" charset="0"/>
                        </a:rPr>
                        <a:t>Toolkit Components</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Comments regarding specific sections of the toolkit</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98</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603851"/>
                  </a:ext>
                </a:extLst>
              </a:tr>
              <a:tr h="921452">
                <a:tc>
                  <a:txBody>
                    <a:bodyPr/>
                    <a:lstStyle/>
                    <a:p>
                      <a:pPr marL="182880" algn="l" fontAlgn="b"/>
                      <a:r>
                        <a:rPr lang="en-US" sz="3200" u="none" strike="noStrike" dirty="0">
                          <a:effectLst/>
                          <a:latin typeface="Arial" panose="020B0604020202020204" pitchFamily="34" charset="0"/>
                          <a:cs typeface="Arial" panose="020B0604020202020204" pitchFamily="34" charset="0"/>
                        </a:rPr>
                        <a:t>Value of the activity</a:t>
                      </a:r>
                      <a:endParaRPr lang="en-US" sz="3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How the activity is viewed to benefit people with TBIs and practitioners' willingness to use</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3200" u="none" strike="noStrike" dirty="0">
                          <a:effectLst/>
                          <a:latin typeface="Arial" panose="020B0604020202020204" pitchFamily="34" charset="0"/>
                          <a:cs typeface="Arial" panose="020B0604020202020204" pitchFamily="34" charset="0"/>
                        </a:rPr>
                        <a:t>25</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106049"/>
                  </a:ext>
                </a:extLst>
              </a:tr>
            </a:tbl>
          </a:graphicData>
        </a:graphic>
      </p:graphicFrame>
      <p:graphicFrame>
        <p:nvGraphicFramePr>
          <p:cNvPr id="18" name="Table 17">
            <a:extLst>
              <a:ext uri="{FF2B5EF4-FFF2-40B4-BE49-F238E27FC236}">
                <a16:creationId xmlns:a16="http://schemas.microsoft.com/office/drawing/2014/main" id="{8289C0DA-FE7A-4891-9DE3-FED3289AC6B1}"/>
              </a:ext>
            </a:extLst>
          </p:cNvPr>
          <p:cNvGraphicFramePr>
            <a:graphicFrameLocks noGrp="1"/>
          </p:cNvGraphicFramePr>
          <p:nvPr>
            <p:extLst>
              <p:ext uri="{D42A27DB-BD31-4B8C-83A1-F6EECF244321}">
                <p14:modId xmlns:p14="http://schemas.microsoft.com/office/powerpoint/2010/main" val="4051271199"/>
              </p:ext>
            </p:extLst>
          </p:nvPr>
        </p:nvGraphicFramePr>
        <p:xfrm>
          <a:off x="28727399" y="6431269"/>
          <a:ext cx="14401801" cy="11780520"/>
        </p:xfrm>
        <a:graphic>
          <a:graphicData uri="http://schemas.openxmlformats.org/drawingml/2006/table">
            <a:tbl>
              <a:tblPr>
                <a:tableStyleId>{5C22544A-7EE6-4342-B048-85BDC9FD1C3A}</a:tableStyleId>
              </a:tblPr>
              <a:tblGrid>
                <a:gridCol w="4729666">
                  <a:extLst>
                    <a:ext uri="{9D8B030D-6E8A-4147-A177-3AD203B41FA5}">
                      <a16:colId xmlns:a16="http://schemas.microsoft.com/office/drawing/2014/main" val="269835443"/>
                    </a:ext>
                  </a:extLst>
                </a:gridCol>
                <a:gridCol w="7391400">
                  <a:extLst>
                    <a:ext uri="{9D8B030D-6E8A-4147-A177-3AD203B41FA5}">
                      <a16:colId xmlns:a16="http://schemas.microsoft.com/office/drawing/2014/main" val="4216206332"/>
                    </a:ext>
                  </a:extLst>
                </a:gridCol>
                <a:gridCol w="2280735">
                  <a:extLst>
                    <a:ext uri="{9D8B030D-6E8A-4147-A177-3AD203B41FA5}">
                      <a16:colId xmlns:a16="http://schemas.microsoft.com/office/drawing/2014/main" val="859545290"/>
                    </a:ext>
                  </a:extLst>
                </a:gridCol>
              </a:tblGrid>
              <a:tr h="345494">
                <a:tc>
                  <a:txBody>
                    <a:bodyPr/>
                    <a:lstStyle/>
                    <a:p>
                      <a:pPr marL="182880" algn="l" fontAlgn="b"/>
                      <a:r>
                        <a:rPr lang="en-US" sz="3200" u="none" strike="noStrike" dirty="0">
                          <a:solidFill>
                            <a:srgbClr val="FFC000"/>
                          </a:solidFill>
                          <a:effectLst/>
                          <a:latin typeface="Arial" panose="020B0604020202020204" pitchFamily="34" charset="0"/>
                          <a:cs typeface="Arial" panose="020B0604020202020204" pitchFamily="34" charset="0"/>
                        </a:rPr>
                        <a:t>Theme</a:t>
                      </a:r>
                      <a:endParaRPr lang="en-US" sz="3200" b="0" i="0" u="none" strike="noStrike" dirty="0">
                        <a:solidFill>
                          <a:srgbClr val="FFC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l" fontAlgn="b"/>
                      <a:r>
                        <a:rPr lang="en-US" sz="3200" u="none" strike="noStrike" dirty="0">
                          <a:solidFill>
                            <a:srgbClr val="FFC000"/>
                          </a:solidFill>
                          <a:effectLst/>
                          <a:latin typeface="Arial" panose="020B0604020202020204" pitchFamily="34" charset="0"/>
                          <a:cs typeface="Arial" panose="020B0604020202020204" pitchFamily="34" charset="0"/>
                        </a:rPr>
                        <a:t>Description</a:t>
                      </a:r>
                      <a:endParaRPr lang="en-US" sz="3200" b="0" i="0" u="none" strike="noStrike" dirty="0">
                        <a:solidFill>
                          <a:srgbClr val="FFC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l" fontAlgn="b"/>
                      <a:r>
                        <a:rPr lang="en-US" sz="3200" u="none" strike="noStrike" dirty="0">
                          <a:solidFill>
                            <a:srgbClr val="FFC000"/>
                          </a:solidFill>
                          <a:effectLst/>
                          <a:latin typeface="Arial" panose="020B0604020202020204" pitchFamily="34" charset="0"/>
                          <a:cs typeface="Arial" panose="020B0604020202020204" pitchFamily="34" charset="0"/>
                        </a:rPr>
                        <a:t>References</a:t>
                      </a:r>
                      <a:endParaRPr lang="en-US" sz="3200" b="0" i="0" u="none" strike="noStrike" dirty="0">
                        <a:solidFill>
                          <a:srgbClr val="FFC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420959530"/>
                  </a:ext>
                </a:extLst>
              </a:tr>
              <a:tr h="684370">
                <a:tc>
                  <a:txBody>
                    <a:bodyPr/>
                    <a:lstStyle/>
                    <a:p>
                      <a:pPr marL="182880" algn="l" fontAlgn="b"/>
                      <a:r>
                        <a:rPr lang="en-US" sz="3200" u="none" strike="noStrike" dirty="0">
                          <a:effectLst/>
                          <a:latin typeface="Arial" panose="020B0604020202020204" pitchFamily="34" charset="0"/>
                          <a:cs typeface="Arial" panose="020B0604020202020204" pitchFamily="34" charset="0"/>
                        </a:rPr>
                        <a:t>Accommodations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Challenges and strategies to help people with TBI complete the activity </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3200" u="none" strike="noStrike" dirty="0">
                          <a:effectLst/>
                          <a:latin typeface="Arial" panose="020B0604020202020204" pitchFamily="34" charset="0"/>
                          <a:cs typeface="Arial" panose="020B0604020202020204" pitchFamily="34" charset="0"/>
                        </a:rPr>
                        <a:t>43</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911872"/>
                  </a:ext>
                </a:extLst>
              </a:tr>
              <a:tr h="1023246">
                <a:tc>
                  <a:txBody>
                    <a:bodyPr/>
                    <a:lstStyle/>
                    <a:p>
                      <a:pPr marL="182880" algn="l" fontAlgn="b"/>
                      <a:r>
                        <a:rPr lang="en-US" sz="3200" u="none" strike="noStrike" dirty="0">
                          <a:effectLst/>
                          <a:latin typeface="Arial" panose="020B0604020202020204" pitchFamily="34" charset="0"/>
                          <a:cs typeface="Arial" panose="020B0604020202020204" pitchFamily="34" charset="0"/>
                        </a:rPr>
                        <a:t>Art Therapy Masks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Thoughts on the activity based on complexity, perceived participant perspective, and general perception</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3200" u="none" strike="noStrike" dirty="0">
                          <a:effectLst/>
                          <a:latin typeface="Arial" panose="020B0604020202020204" pitchFamily="34" charset="0"/>
                          <a:cs typeface="Arial" panose="020B0604020202020204" pitchFamily="34" charset="0"/>
                        </a:rPr>
                        <a:t>93</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6071898"/>
                  </a:ext>
                </a:extLst>
              </a:tr>
              <a:tr h="1362121">
                <a:tc>
                  <a:txBody>
                    <a:bodyPr/>
                    <a:lstStyle/>
                    <a:p>
                      <a:pPr marL="182880" algn="l" fontAlgn="b"/>
                      <a:r>
                        <a:rPr lang="en-US" sz="3200" u="none" strike="noStrike" dirty="0">
                          <a:effectLst/>
                          <a:latin typeface="Arial" panose="020B0604020202020204" pitchFamily="34" charset="0"/>
                          <a:cs typeface="Arial" panose="020B0604020202020204" pitchFamily="34" charset="0"/>
                        </a:rPr>
                        <a:t>Setting</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References to using the activity in clinical (medical or rehabilitation clinic) or non-clinical (support group, at home, or social work program) settings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3200" u="none" strike="noStrike" dirty="0">
                          <a:effectLst/>
                          <a:latin typeface="Arial" panose="020B0604020202020204" pitchFamily="34" charset="0"/>
                          <a:cs typeface="Arial" panose="020B0604020202020204" pitchFamily="34" charset="0"/>
                        </a:rPr>
                        <a:t>155</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2173960"/>
                  </a:ext>
                </a:extLst>
              </a:tr>
              <a:tr h="1023246">
                <a:tc>
                  <a:txBody>
                    <a:bodyPr/>
                    <a:lstStyle/>
                    <a:p>
                      <a:pPr marL="182880" algn="l" fontAlgn="b"/>
                      <a:r>
                        <a:rPr lang="en-US" sz="3200" u="none" strike="noStrike" dirty="0">
                          <a:effectLst/>
                          <a:latin typeface="Arial" panose="020B0604020202020204" pitchFamily="34" charset="0"/>
                          <a:cs typeface="Arial" panose="020B0604020202020204" pitchFamily="34" charset="0"/>
                        </a:rPr>
                        <a:t>Educational Materials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Materials needed to aid in completing the activity for individuals with </a:t>
                      </a:r>
                      <a:r>
                        <a:rPr lang="en-US" sz="3200" u="none" strike="noStrike">
                          <a:effectLst/>
                          <a:latin typeface="Arial" panose="020B0604020202020204" pitchFamily="34" charset="0"/>
                          <a:cs typeface="Arial" panose="020B0604020202020204" pitchFamily="34" charset="0"/>
                        </a:rPr>
                        <a:t>TBI, caregivers</a:t>
                      </a:r>
                      <a:r>
                        <a:rPr lang="en-US" sz="3200" u="none" strike="noStrike" dirty="0">
                          <a:effectLst/>
                          <a:latin typeface="Arial" panose="020B0604020202020204" pitchFamily="34" charset="0"/>
                          <a:cs typeface="Arial" panose="020B0604020202020204" pitchFamily="34" charset="0"/>
                        </a:rPr>
                        <a:t>, and implementers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3200" u="none" strike="noStrike" dirty="0">
                          <a:effectLst/>
                          <a:latin typeface="Arial" panose="020B0604020202020204" pitchFamily="34" charset="0"/>
                          <a:cs typeface="Arial" panose="020B0604020202020204" pitchFamily="34" charset="0"/>
                        </a:rPr>
                        <a:t>116</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9789647"/>
                  </a:ext>
                </a:extLst>
              </a:tr>
              <a:tr h="1362121">
                <a:tc>
                  <a:txBody>
                    <a:bodyPr/>
                    <a:lstStyle/>
                    <a:p>
                      <a:pPr marL="182880" algn="l" fontAlgn="b"/>
                      <a:r>
                        <a:rPr lang="en-US" sz="3200" u="none" strike="noStrike" dirty="0">
                          <a:effectLst/>
                          <a:latin typeface="Arial" panose="020B0604020202020204" pitchFamily="34" charset="0"/>
                          <a:cs typeface="Arial" panose="020B0604020202020204" pitchFamily="34" charset="0"/>
                        </a:rPr>
                        <a:t>Logistics</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Implementation considerations based on the need for collaboration, materials, personnel, process, recruitment, setting, time, and funding</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3200" u="none" strike="noStrike" dirty="0">
                          <a:effectLst/>
                          <a:latin typeface="Arial" panose="020B0604020202020204" pitchFamily="34" charset="0"/>
                          <a:cs typeface="Arial" panose="020B0604020202020204" pitchFamily="34" charset="0"/>
                        </a:rPr>
                        <a:t>152</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640384"/>
                  </a:ext>
                </a:extLst>
              </a:tr>
              <a:tr h="1362121">
                <a:tc>
                  <a:txBody>
                    <a:bodyPr/>
                    <a:lstStyle/>
                    <a:p>
                      <a:pPr marL="182880" algn="l" fontAlgn="ctr"/>
                      <a:r>
                        <a:rPr lang="en-US" sz="3200" u="none" strike="noStrike" dirty="0">
                          <a:effectLst/>
                          <a:latin typeface="Arial" panose="020B0604020202020204" pitchFamily="34" charset="0"/>
                          <a:cs typeface="Arial" panose="020B0604020202020204" pitchFamily="34" charset="0"/>
                        </a:rPr>
                        <a:t>Personal Experience</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Interviewees experience in working for people with traumatic brain injuries. How long they have worked in the field and what their role is. </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3200" u="none" strike="noStrike" dirty="0">
                          <a:effectLst/>
                          <a:latin typeface="Arial" panose="020B0604020202020204" pitchFamily="34" charset="0"/>
                          <a:cs typeface="Arial" panose="020B0604020202020204" pitchFamily="34" charset="0"/>
                        </a:rPr>
                        <a:t>31</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7433708"/>
                  </a:ext>
                </a:extLst>
              </a:tr>
              <a:tr h="1023246">
                <a:tc>
                  <a:txBody>
                    <a:bodyPr/>
                    <a:lstStyle/>
                    <a:p>
                      <a:pPr marL="182880" algn="l" fontAlgn="ctr"/>
                      <a:r>
                        <a:rPr lang="en-US" sz="3200" u="none" strike="noStrike" dirty="0">
                          <a:effectLst/>
                          <a:latin typeface="Arial" panose="020B0604020202020204" pitchFamily="34" charset="0"/>
                          <a:cs typeface="Arial" panose="020B0604020202020204" pitchFamily="34" charset="0"/>
                        </a:rPr>
                        <a:t>Impact of COVID-19</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3200" u="none" strike="noStrike" dirty="0">
                          <a:effectLst/>
                          <a:latin typeface="Arial" panose="020B0604020202020204" pitchFamily="34" charset="0"/>
                          <a:cs typeface="Arial" panose="020B0604020202020204" pitchFamily="34" charset="0"/>
                        </a:rPr>
                        <a:t>COVID impact on their ability to work with people with TBIs and implementing the ATMC with COVID restrictions. </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3200" u="none" strike="noStrike" dirty="0">
                          <a:effectLst/>
                          <a:latin typeface="Arial" panose="020B0604020202020204" pitchFamily="34" charset="0"/>
                          <a:cs typeface="Arial" panose="020B0604020202020204" pitchFamily="34" charset="0"/>
                        </a:rPr>
                        <a:t>29</a:t>
                      </a:r>
                      <a:endParaRPr lang="en-US" sz="3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7749462"/>
                  </a:ext>
                </a:extLst>
              </a:tr>
            </a:tbl>
          </a:graphicData>
        </a:graphic>
      </p:graphicFrame>
      <p:sp>
        <p:nvSpPr>
          <p:cNvPr id="71" name="TextBox 70">
            <a:extLst>
              <a:ext uri="{FF2B5EF4-FFF2-40B4-BE49-F238E27FC236}">
                <a16:creationId xmlns:a16="http://schemas.microsoft.com/office/drawing/2014/main" id="{8A781E4E-420E-46C9-A328-D5551A07E874}"/>
              </a:ext>
            </a:extLst>
          </p:cNvPr>
          <p:cNvSpPr txBox="1"/>
          <p:nvPr/>
        </p:nvSpPr>
        <p:spPr>
          <a:xfrm>
            <a:off x="28727399" y="5180365"/>
            <a:ext cx="14401800" cy="1077218"/>
          </a:xfrm>
          <a:prstGeom prst="rect">
            <a:avLst/>
          </a:prstGeom>
          <a:noFill/>
        </p:spPr>
        <p:txBody>
          <a:bodyPr wrap="square" rtlCol="0" anchor="t">
            <a:spAutoFit/>
          </a:bodyPr>
          <a:lstStyle/>
          <a:p>
            <a:r>
              <a:rPr lang="en-US" sz="3200" b="1" dirty="0">
                <a:solidFill>
                  <a:schemeClr val="tx2"/>
                </a:solidFill>
                <a:latin typeface="Arial"/>
                <a:ea typeface="Helvetica" charset="0"/>
                <a:cs typeface="Arial"/>
              </a:rPr>
              <a:t>Table 1. </a:t>
            </a:r>
            <a:r>
              <a:rPr lang="en-US" sz="3200" dirty="0">
                <a:solidFill>
                  <a:schemeClr val="tx2"/>
                </a:solidFill>
                <a:latin typeface="Arial"/>
                <a:ea typeface="Helvetica" charset="0"/>
                <a:cs typeface="Arial"/>
              </a:rPr>
              <a:t>Major themes, description and references identified from the Phase 2 interviews. </a:t>
            </a:r>
          </a:p>
        </p:txBody>
      </p:sp>
      <p:sp>
        <p:nvSpPr>
          <p:cNvPr id="72" name="TextBox 71">
            <a:extLst>
              <a:ext uri="{FF2B5EF4-FFF2-40B4-BE49-F238E27FC236}">
                <a16:creationId xmlns:a16="http://schemas.microsoft.com/office/drawing/2014/main" id="{1D678764-9ACD-47CB-A64C-D218D6A63C6E}"/>
              </a:ext>
            </a:extLst>
          </p:cNvPr>
          <p:cNvSpPr txBox="1"/>
          <p:nvPr/>
        </p:nvSpPr>
        <p:spPr>
          <a:xfrm>
            <a:off x="28645934" y="18288000"/>
            <a:ext cx="14401800" cy="1077218"/>
          </a:xfrm>
          <a:prstGeom prst="rect">
            <a:avLst/>
          </a:prstGeom>
          <a:noFill/>
        </p:spPr>
        <p:txBody>
          <a:bodyPr wrap="square" rtlCol="0" anchor="t">
            <a:spAutoFit/>
          </a:bodyPr>
          <a:lstStyle/>
          <a:p>
            <a:r>
              <a:rPr lang="en-US" sz="3200" b="1" dirty="0">
                <a:solidFill>
                  <a:schemeClr val="tx2"/>
                </a:solidFill>
                <a:latin typeface="Arial"/>
                <a:ea typeface="Helvetica" charset="0"/>
                <a:cs typeface="Arial"/>
              </a:rPr>
              <a:t>Table 2. </a:t>
            </a:r>
            <a:r>
              <a:rPr lang="en-US" sz="3200" dirty="0">
                <a:solidFill>
                  <a:schemeClr val="tx2"/>
                </a:solidFill>
                <a:latin typeface="Arial"/>
                <a:ea typeface="Helvetica" charset="0"/>
                <a:cs typeface="Arial"/>
              </a:rPr>
              <a:t>Major themes, description and references identified from the Phase 4 evaluation and feedback. </a:t>
            </a:r>
          </a:p>
        </p:txBody>
      </p:sp>
    </p:spTree>
    <p:extLst>
      <p:ext uri="{BB962C8B-B14F-4D97-AF65-F5344CB8AC3E}">
        <p14:creationId xmlns:p14="http://schemas.microsoft.com/office/powerpoint/2010/main" val="3064760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26107</TotalTime>
  <Words>1267</Words>
  <Application>Microsoft Office PowerPoint</Application>
  <PresentationFormat>Custom</PresentationFormat>
  <Paragraphs>104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Todor Kiryazov</dc:creator>
  <cp:lastModifiedBy>Stephen Heck</cp:lastModifiedBy>
  <cp:revision>847</cp:revision>
  <cp:lastPrinted>2021-10-01T13:36:16Z</cp:lastPrinted>
  <dcterms:created xsi:type="dcterms:W3CDTF">2014-02-27T14:16:01Z</dcterms:created>
  <dcterms:modified xsi:type="dcterms:W3CDTF">2021-10-04T21:23:21Z</dcterms:modified>
</cp:coreProperties>
</file>